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56" r:id="rId2"/>
    <p:sldId id="277" r:id="rId3"/>
    <p:sldId id="257" r:id="rId4"/>
    <p:sldId id="258" r:id="rId5"/>
    <p:sldId id="268" r:id="rId6"/>
    <p:sldId id="279" r:id="rId7"/>
    <p:sldId id="288" r:id="rId8"/>
    <p:sldId id="290" r:id="rId9"/>
    <p:sldId id="289" r:id="rId10"/>
    <p:sldId id="291" r:id="rId11"/>
    <p:sldId id="292" r:id="rId12"/>
    <p:sldId id="293" r:id="rId13"/>
    <p:sldId id="294" r:id="rId14"/>
    <p:sldId id="295" r:id="rId15"/>
    <p:sldId id="296" r:id="rId16"/>
    <p:sldId id="283" r:id="rId17"/>
    <p:sldId id="269" r:id="rId18"/>
    <p:sldId id="272" r:id="rId19"/>
    <p:sldId id="297" r:id="rId20"/>
    <p:sldId id="265" r:id="rId21"/>
    <p:sldId id="270" r:id="rId22"/>
    <p:sldId id="287" r:id="rId23"/>
  </p:sldIdLst>
  <p:sldSz cx="12192000" cy="6858000"/>
  <p:notesSz cx="6858000" cy="9144000"/>
  <p:embeddedFontLst>
    <p:embeddedFont>
      <p:font typeface="等线" panose="02010600030101010101" pitchFamily="2" charset="-122"/>
      <p:regular r:id="rId25"/>
      <p:bold r:id="rId26"/>
    </p:embeddedFont>
    <p:embeddedFont>
      <p:font typeface="微软雅黑" panose="020B0503020204020204" pitchFamily="34" charset="-122"/>
      <p:regular r:id="rId27"/>
      <p:bold r:id="rId28"/>
    </p:embeddedFont>
    <p:embeddedFont>
      <p:font typeface="Calibri" panose="020F0502020204030204" pitchFamily="34" charset="0"/>
      <p:regular r:id="rId29"/>
      <p:bold r:id="rId30"/>
      <p:italic r:id="rId31"/>
      <p:boldItalic r:id="rId3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首页" id="{314C4C9D-AE76-4E05-B037-5A5DB805C9BD}">
          <p14:sldIdLst>
            <p14:sldId id="256"/>
          </p14:sldIdLst>
        </p14:section>
        <p14:section name="目录页" id="{008E412F-DBDA-49D6-8F52-3723921DFE03}">
          <p14:sldIdLst>
            <p14:sldId id="277"/>
            <p14:sldId id="257"/>
            <p14:sldId id="258"/>
          </p14:sldIdLst>
        </p14:section>
        <p14:section name="内页" id="{8D1A6813-68F6-49A0-A239-92955AC6E8C5}">
          <p14:sldIdLst>
            <p14:sldId id="268"/>
            <p14:sldId id="279"/>
            <p14:sldId id="288"/>
            <p14:sldId id="290"/>
            <p14:sldId id="289"/>
            <p14:sldId id="291"/>
            <p14:sldId id="292"/>
            <p14:sldId id="293"/>
            <p14:sldId id="294"/>
            <p14:sldId id="295"/>
            <p14:sldId id="296"/>
            <p14:sldId id="283"/>
            <p14:sldId id="269"/>
            <p14:sldId id="272"/>
            <p14:sldId id="297"/>
            <p14:sldId id="265"/>
            <p14:sldId id="270"/>
          </p14:sldIdLst>
        </p14:section>
        <p14:section name="结束页" id="{98773F69-2DDF-47CC-BD69-D575D8CAAC6E}">
          <p14:sldIdLst>
            <p14:sldId id="287"/>
          </p14:sldIdLst>
        </p14:section>
        <p14:section name="版权页" id="{C8AD3B51-1B7B-4E69-9180-4DEC6400FEC2}">
          <p14:sldIdLst/>
        </p14:section>
      </p14:sectionLst>
    </p:ext>
    <p:ext uri="{EFAFB233-063F-42B5-8137-9DF3F51BA10A}">
      <p15:sldGuideLst xmlns:p15="http://schemas.microsoft.com/office/powerpoint/2012/main">
        <p15:guide id="1" orient="horz" pos="129">
          <p15:clr>
            <a:srgbClr val="A4A3A4"/>
          </p15:clr>
        </p15:guide>
        <p15:guide id="2" orient="horz" pos="4190">
          <p15:clr>
            <a:srgbClr val="A4A3A4"/>
          </p15:clr>
        </p15:guide>
        <p15:guide id="3" orient="horz" pos="561">
          <p15:clr>
            <a:srgbClr val="A4A3A4"/>
          </p15:clr>
        </p15:guide>
        <p15:guide id="4" orient="horz" pos="691">
          <p15:clr>
            <a:srgbClr val="A4A3A4"/>
          </p15:clr>
        </p15:guide>
        <p15:guide id="5" orient="horz" pos="4017">
          <p15:clr>
            <a:srgbClr val="A4A3A4"/>
          </p15:clr>
        </p15:guide>
        <p15:guide id="6" orient="horz" pos="3888">
          <p15:clr>
            <a:srgbClr val="A4A3A4"/>
          </p15:clr>
        </p15:guide>
        <p15:guide id="7" pos="230">
          <p15:clr>
            <a:srgbClr val="A4A3A4"/>
          </p15:clr>
        </p15:guide>
        <p15:guide id="8" pos="744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F7FCFE"/>
    <a:srgbClr val="FFFFFC"/>
    <a:srgbClr val="FFFFFF"/>
    <a:srgbClr val="E6E6E6"/>
    <a:srgbClr val="44BE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79" autoAdjust="0"/>
    <p:restoredTop sz="94618" autoAdjust="0"/>
  </p:normalViewPr>
  <p:slideViewPr>
    <p:cSldViewPr snapToGrid="0" showGuides="1">
      <p:cViewPr varScale="1">
        <p:scale>
          <a:sx n="91" d="100"/>
          <a:sy n="91" d="100"/>
        </p:scale>
        <p:origin x="224" y="640"/>
      </p:cViewPr>
      <p:guideLst>
        <p:guide orient="horz" pos="129"/>
        <p:guide orient="horz" pos="4190"/>
        <p:guide orient="horz" pos="561"/>
        <p:guide orient="horz" pos="691"/>
        <p:guide orient="horz" pos="4017"/>
        <p:guide orient="horz" pos="3888"/>
        <p:guide pos="230"/>
        <p:guide pos="7449"/>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1743F9-9B08-422F-9ECE-BE7148BC7DDC}" type="datetimeFigureOut">
              <a:rPr lang="zh-CN" altLang="en-US" smtClean="0"/>
              <a:t>2019/1/1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4C0232-94FA-4EBE-BB9B-79FBE486032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修改；完成后关闭编辑母版即可。</a:t>
            </a:r>
            <a:endParaRPr lang="zh-CN" altLang="en-US" dirty="0"/>
          </a:p>
        </p:txBody>
      </p:sp>
      <p:sp>
        <p:nvSpPr>
          <p:cNvPr id="4" name="灯片编号占位符 3"/>
          <p:cNvSpPr>
            <a:spLocks noGrp="1"/>
          </p:cNvSpPr>
          <p:nvPr>
            <p:ph type="sldNum" sz="quarter" idx="10"/>
          </p:nvPr>
        </p:nvSpPr>
        <p:spPr/>
        <p:txBody>
          <a:bodyPr/>
          <a:lstStyle/>
          <a:p>
            <a:fld id="{D34C0232-94FA-4EBE-BB9B-79FBE486032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10</a:t>
            </a:fld>
            <a:endParaRPr lang="zh-CN" altLang="en-US"/>
          </a:p>
        </p:txBody>
      </p:sp>
    </p:spTree>
    <p:extLst>
      <p:ext uri="{BB962C8B-B14F-4D97-AF65-F5344CB8AC3E}">
        <p14:creationId xmlns:p14="http://schemas.microsoft.com/office/powerpoint/2010/main" val="3726610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11</a:t>
            </a:fld>
            <a:endParaRPr lang="zh-CN" altLang="en-US"/>
          </a:p>
        </p:txBody>
      </p:sp>
    </p:spTree>
    <p:extLst>
      <p:ext uri="{BB962C8B-B14F-4D97-AF65-F5344CB8AC3E}">
        <p14:creationId xmlns:p14="http://schemas.microsoft.com/office/powerpoint/2010/main" val="21542331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12</a:t>
            </a:fld>
            <a:endParaRPr lang="zh-CN" altLang="en-US"/>
          </a:p>
        </p:txBody>
      </p:sp>
    </p:spTree>
    <p:extLst>
      <p:ext uri="{BB962C8B-B14F-4D97-AF65-F5344CB8AC3E}">
        <p14:creationId xmlns:p14="http://schemas.microsoft.com/office/powerpoint/2010/main" val="437072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13</a:t>
            </a:fld>
            <a:endParaRPr lang="zh-CN" altLang="en-US"/>
          </a:p>
        </p:txBody>
      </p:sp>
    </p:spTree>
    <p:extLst>
      <p:ext uri="{BB962C8B-B14F-4D97-AF65-F5344CB8AC3E}">
        <p14:creationId xmlns:p14="http://schemas.microsoft.com/office/powerpoint/2010/main" val="34653526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14</a:t>
            </a:fld>
            <a:endParaRPr lang="zh-CN" altLang="en-US"/>
          </a:p>
        </p:txBody>
      </p:sp>
    </p:spTree>
    <p:extLst>
      <p:ext uri="{BB962C8B-B14F-4D97-AF65-F5344CB8AC3E}">
        <p14:creationId xmlns:p14="http://schemas.microsoft.com/office/powerpoint/2010/main" val="37057719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15</a:t>
            </a:fld>
            <a:endParaRPr lang="zh-CN" altLang="en-US"/>
          </a:p>
        </p:txBody>
      </p:sp>
    </p:spTree>
    <p:extLst>
      <p:ext uri="{BB962C8B-B14F-4D97-AF65-F5344CB8AC3E}">
        <p14:creationId xmlns:p14="http://schemas.microsoft.com/office/powerpoint/2010/main" val="3770563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19</a:t>
            </a:fld>
            <a:endParaRPr lang="zh-CN" altLang="en-US"/>
          </a:p>
        </p:txBody>
      </p:sp>
    </p:spTree>
    <p:extLst>
      <p:ext uri="{BB962C8B-B14F-4D97-AF65-F5344CB8AC3E}">
        <p14:creationId xmlns:p14="http://schemas.microsoft.com/office/powerpoint/2010/main" val="2916523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修改；完成后关闭编辑母版即可。</a:t>
            </a:r>
            <a:endParaRPr lang="zh-CN" altLang="en-US" dirty="0"/>
          </a:p>
        </p:txBody>
      </p:sp>
      <p:sp>
        <p:nvSpPr>
          <p:cNvPr id="4" name="灯片编号占位符 3"/>
          <p:cNvSpPr>
            <a:spLocks noGrp="1"/>
          </p:cNvSpPr>
          <p:nvPr>
            <p:ph type="sldNum" sz="quarter" idx="10"/>
          </p:nvPr>
        </p:nvSpPr>
        <p:spPr/>
        <p:txBody>
          <a:bodyPr/>
          <a:lstStyle/>
          <a:p>
            <a:fld id="{D34C0232-94FA-4EBE-BB9B-79FBE486032D}" type="slidenum">
              <a:rPr lang="zh-CN" altLang="en-US" smtClean="0"/>
              <a:t>22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7</a:t>
            </a:fld>
            <a:endParaRPr lang="zh-CN" altLang="en-US"/>
          </a:p>
        </p:txBody>
      </p:sp>
    </p:spTree>
    <p:extLst>
      <p:ext uri="{BB962C8B-B14F-4D97-AF65-F5344CB8AC3E}">
        <p14:creationId xmlns:p14="http://schemas.microsoft.com/office/powerpoint/2010/main" val="2509908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8</a:t>
            </a:fld>
            <a:endParaRPr lang="zh-CN" altLang="en-US"/>
          </a:p>
        </p:txBody>
      </p:sp>
    </p:spTree>
    <p:extLst>
      <p:ext uri="{BB962C8B-B14F-4D97-AF65-F5344CB8AC3E}">
        <p14:creationId xmlns:p14="http://schemas.microsoft.com/office/powerpoint/2010/main" val="13589406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9</a:t>
            </a:fld>
            <a:endParaRPr lang="zh-CN" altLang="en-US"/>
          </a:p>
        </p:txBody>
      </p:sp>
    </p:spTree>
    <p:extLst>
      <p:ext uri="{BB962C8B-B14F-4D97-AF65-F5344CB8AC3E}">
        <p14:creationId xmlns:p14="http://schemas.microsoft.com/office/powerpoint/2010/main" val="2604026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lIns="121917" tIns="60958" rIns="121917" bIns="60958"/>
          <a:lstStyle/>
          <a:p>
            <a:r>
              <a:rPr lang="zh-CN" altLang="en-US"/>
              <a:t>单击此处编辑母版标题样式</a:t>
            </a:r>
          </a:p>
        </p:txBody>
      </p:sp>
      <p:sp>
        <p:nvSpPr>
          <p:cNvPr id="3" name="日期占位符 2"/>
          <p:cNvSpPr>
            <a:spLocks noGrp="1"/>
          </p:cNvSpPr>
          <p:nvPr>
            <p:ph type="dt" sz="half" idx="10"/>
          </p:nvPr>
        </p:nvSpPr>
        <p:spPr>
          <a:xfrm>
            <a:off x="838200" y="6356351"/>
            <a:ext cx="2743200" cy="365125"/>
          </a:xfrm>
          <a:prstGeom prst="rect">
            <a:avLst/>
          </a:prstGeom>
        </p:spPr>
        <p:txBody>
          <a:bodyPr lIns="121917" tIns="60958" rIns="121917" bIns="60958"/>
          <a:lstStyle>
            <a:lvl1pPr>
              <a:defRPr/>
            </a:lvl1pPr>
          </a:lstStyle>
          <a:p>
            <a:fld id="{80F42DC0-2E3F-F440-A3AA-64F0AA1F84F2}" type="datetime1">
              <a:rPr lang="zh-CN" altLang="en-US"/>
              <a:t>2019/1/1</a:t>
            </a:fld>
            <a:endParaRPr lang="zh-CN" altLang="en-US" sz="1900">
              <a:solidFill>
                <a:schemeClr val="tx1"/>
              </a:solidFill>
            </a:endParaRPr>
          </a:p>
        </p:txBody>
      </p:sp>
      <p:sp>
        <p:nvSpPr>
          <p:cNvPr id="4" name="页脚占位符 3"/>
          <p:cNvSpPr>
            <a:spLocks noGrp="1"/>
          </p:cNvSpPr>
          <p:nvPr>
            <p:ph type="ftr" sz="quarter" idx="11"/>
          </p:nvPr>
        </p:nvSpPr>
        <p:spPr>
          <a:xfrm>
            <a:off x="4038600" y="6356351"/>
            <a:ext cx="4114800" cy="365125"/>
          </a:xfrm>
          <a:prstGeom prst="rect">
            <a:avLst/>
          </a:prstGeom>
        </p:spPr>
        <p:txBody>
          <a:bodyPr lIns="121917" tIns="60958" rIns="121917" bIns="60958"/>
          <a:lstStyle>
            <a:lvl1pPr>
              <a:defRPr/>
            </a:lvl1pPr>
          </a:lstStyle>
          <a:p>
            <a:endParaRPr lang="zh-CN" altLang="zh-CN"/>
          </a:p>
        </p:txBody>
      </p:sp>
      <p:sp>
        <p:nvSpPr>
          <p:cNvPr id="5" name="幻灯片编号占位符 4"/>
          <p:cNvSpPr>
            <a:spLocks noGrp="1"/>
          </p:cNvSpPr>
          <p:nvPr>
            <p:ph type="sldNum" sz="quarter" idx="12"/>
          </p:nvPr>
        </p:nvSpPr>
        <p:spPr>
          <a:xfrm>
            <a:off x="8610600" y="6356351"/>
            <a:ext cx="2743200" cy="365125"/>
          </a:xfrm>
          <a:prstGeom prst="rect">
            <a:avLst/>
          </a:prstGeom>
        </p:spPr>
        <p:txBody>
          <a:bodyPr lIns="121917" tIns="60958" rIns="121917" bIns="60958"/>
          <a:lstStyle>
            <a:lvl1pPr>
              <a:defRPr/>
            </a:lvl1pPr>
          </a:lstStyle>
          <a:p>
            <a:fld id="{C5FC99A0-26D8-5E4B-82FB-70809BCEE9F6}" type="slidenum">
              <a:rPr lang="zh-CN" altLang="en-US"/>
              <a:t>‹#›</a:t>
            </a:fld>
            <a:endParaRPr lang="zh-CN" altLang="en-US" sz="190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过度页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sp>
        <p:nvSpPr>
          <p:cNvPr id="2" name="圆角矩形 11"/>
          <p:cNvSpPr/>
          <p:nvPr userDrawn="1"/>
        </p:nvSpPr>
        <p:spPr>
          <a:xfrm rot="2603202">
            <a:off x="336606" y="165885"/>
            <a:ext cx="470229" cy="47022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21920" tIns="60961" rIns="121920" bIns="60961" rtlCol="0" anchor="ctr"/>
          <a:lstStyle/>
          <a:p>
            <a:pPr algn="ctr"/>
            <a:endParaRPr lang="zh-CN" altLang="en-US" sz="3200"/>
          </a:p>
        </p:txBody>
      </p:sp>
      <p:sp>
        <p:nvSpPr>
          <p:cNvPr id="3" name="Line 9"/>
          <p:cNvSpPr>
            <a:spLocks noChangeShapeType="1"/>
          </p:cNvSpPr>
          <p:nvPr userDrawn="1"/>
        </p:nvSpPr>
        <p:spPr bwMode="auto">
          <a:xfrm>
            <a:off x="805839" y="695491"/>
            <a:ext cx="11387572" cy="0"/>
          </a:xfrm>
          <a:prstGeom prst="line">
            <a:avLst/>
          </a:prstGeom>
          <a:ln w="28575">
            <a:gradFill>
              <a:gsLst>
                <a:gs pos="0">
                  <a:schemeClr val="tx1">
                    <a:lumMod val="35000"/>
                    <a:lumOff val="65000"/>
                  </a:schemeClr>
                </a:gs>
                <a:gs pos="100000">
                  <a:schemeClr val="bg1"/>
                </a:gs>
              </a:gsLst>
              <a:lin ang="5400000" scaled="0"/>
            </a:gradFill>
          </a:ln>
          <a:extLst>
            <a:ext uri="{909E8E84-426E-40DD-AFC4-6F175D3DCCD1}">
              <a14:hiddenFill xmlns:a14="http://schemas.microsoft.com/office/drawing/2010/main">
                <a:noFill/>
              </a14:hiddenFill>
            </a:ext>
          </a:extLst>
        </p:spPr>
        <p:style>
          <a:lnRef idx="1">
            <a:schemeClr val="accent1"/>
          </a:lnRef>
          <a:fillRef idx="0">
            <a:schemeClr val="accent1"/>
          </a:fillRef>
          <a:effectRef idx="0">
            <a:schemeClr val="accent1"/>
          </a:effectRef>
          <a:fontRef idx="minor">
            <a:schemeClr val="tx1"/>
          </a:fontRef>
        </p:style>
        <p:txBody>
          <a:bodyPr vert="horz" wrap="square" lIns="121920" tIns="60961" rIns="121920" bIns="60961" numCol="1" anchor="t" anchorCtr="0" compatLnSpc="1"/>
          <a:lstStyle/>
          <a:p>
            <a:pPr>
              <a:lnSpc>
                <a:spcPct val="120000"/>
              </a:lnSpc>
            </a:pPr>
            <a:endParaRPr lang="zh-CN" altLang="en-US" sz="3200">
              <a:solidFill>
                <a:schemeClr val="tx2"/>
              </a:solidFill>
              <a:latin typeface="微软雅黑" panose="020B0503020204020204" pitchFamily="34" charset="-122"/>
              <a:ea typeface="微软雅黑" panose="020B0503020204020204" pitchFamily="34" charset="-122"/>
            </a:endParaRPr>
          </a:p>
        </p:txBody>
      </p:sp>
      <p:sp>
        <p:nvSpPr>
          <p:cNvPr id="4" name="圆角矩形 13"/>
          <p:cNvSpPr/>
          <p:nvPr userDrawn="1"/>
        </p:nvSpPr>
        <p:spPr>
          <a:xfrm rot="2634344">
            <a:off x="551426" y="237849"/>
            <a:ext cx="410548" cy="410548"/>
          </a:xfrm>
          <a:prstGeom prst="round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20" tIns="60961" rIns="121920" bIns="60961" rtlCol="0" anchor="ctr"/>
          <a:lstStyle/>
          <a:p>
            <a:pPr algn="ctr"/>
            <a:endParaRPr lang="zh-CN" altLang="en-US" sz="3200"/>
          </a:p>
        </p:txBody>
      </p:sp>
    </p:spTree>
  </p:cSld>
  <p:clrMapOvr>
    <a:masterClrMapping/>
  </p:clrMapOvr>
  <mc:AlternateContent xmlns:mc="http://schemas.openxmlformats.org/markup-compatibility/2006" xmlns:p14="http://schemas.microsoft.com/office/powerpoint/2010/main">
    <mc:Choice Requires="p14">
      <p:transition spd="slow" p14:dur="1600" advClick="0" advTm="5000">
        <p14:prism isInverted="1"/>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8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内页-1">
    <p:spTree>
      <p:nvGrpSpPr>
        <p:cNvPr id="1" name=""/>
        <p:cNvGrpSpPr/>
        <p:nvPr/>
      </p:nvGrpSpPr>
      <p:grpSpPr>
        <a:xfrm>
          <a:off x="0" y="0"/>
          <a:ext cx="0" cy="0"/>
          <a:chOff x="0" y="0"/>
          <a:chExt cx="0" cy="0"/>
        </a:xfrm>
      </p:grpSpPr>
      <p:sp>
        <p:nvSpPr>
          <p:cNvPr id="2" name="圆角矩形 11"/>
          <p:cNvSpPr/>
          <p:nvPr userDrawn="1"/>
        </p:nvSpPr>
        <p:spPr>
          <a:xfrm rot="2603202">
            <a:off x="336606" y="165885"/>
            <a:ext cx="470229" cy="47022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21920" tIns="60961" rIns="121920" bIns="60961" rtlCol="0" anchor="ctr"/>
          <a:lstStyle/>
          <a:p>
            <a:pPr algn="ctr"/>
            <a:endParaRPr lang="zh-CN" altLang="en-US" sz="3200"/>
          </a:p>
        </p:txBody>
      </p:sp>
      <p:sp>
        <p:nvSpPr>
          <p:cNvPr id="3" name="Line 9"/>
          <p:cNvSpPr>
            <a:spLocks noChangeShapeType="1"/>
          </p:cNvSpPr>
          <p:nvPr userDrawn="1"/>
        </p:nvSpPr>
        <p:spPr bwMode="auto">
          <a:xfrm>
            <a:off x="805839" y="695491"/>
            <a:ext cx="11387572" cy="0"/>
          </a:xfrm>
          <a:prstGeom prst="line">
            <a:avLst/>
          </a:prstGeom>
          <a:ln w="28575">
            <a:gradFill>
              <a:gsLst>
                <a:gs pos="0">
                  <a:schemeClr val="tx1">
                    <a:lumMod val="35000"/>
                    <a:lumOff val="65000"/>
                  </a:schemeClr>
                </a:gs>
                <a:gs pos="100000">
                  <a:schemeClr val="bg1"/>
                </a:gs>
              </a:gsLst>
              <a:lin ang="5400000" scaled="0"/>
            </a:gradFill>
          </a:ln>
          <a:extLst>
            <a:ext uri="{909E8E84-426E-40DD-AFC4-6F175D3DCCD1}">
              <a14:hiddenFill xmlns:a14="http://schemas.microsoft.com/office/drawing/2010/main">
                <a:noFill/>
              </a14:hiddenFill>
            </a:ext>
          </a:extLst>
        </p:spPr>
        <p:style>
          <a:lnRef idx="1">
            <a:schemeClr val="accent1"/>
          </a:lnRef>
          <a:fillRef idx="0">
            <a:schemeClr val="accent1"/>
          </a:fillRef>
          <a:effectRef idx="0">
            <a:schemeClr val="accent1"/>
          </a:effectRef>
          <a:fontRef idx="minor">
            <a:schemeClr val="tx1"/>
          </a:fontRef>
        </p:style>
        <p:txBody>
          <a:bodyPr vert="horz" wrap="square" lIns="121920" tIns="60961" rIns="121920" bIns="60961" numCol="1" anchor="t" anchorCtr="0" compatLnSpc="1"/>
          <a:lstStyle/>
          <a:p>
            <a:pPr>
              <a:lnSpc>
                <a:spcPct val="120000"/>
              </a:lnSpc>
            </a:pPr>
            <a:endParaRPr lang="zh-CN" altLang="en-US" sz="3200">
              <a:solidFill>
                <a:schemeClr val="tx2"/>
              </a:solidFill>
              <a:latin typeface="微软雅黑" panose="020B0503020204020204" pitchFamily="34" charset="-122"/>
              <a:ea typeface="微软雅黑" panose="020B0503020204020204" pitchFamily="34" charset="-122"/>
            </a:endParaRPr>
          </a:p>
        </p:txBody>
      </p:sp>
      <p:sp>
        <p:nvSpPr>
          <p:cNvPr id="4" name="圆角矩形 13"/>
          <p:cNvSpPr/>
          <p:nvPr userDrawn="1"/>
        </p:nvSpPr>
        <p:spPr>
          <a:xfrm rot="2634344">
            <a:off x="551426" y="237849"/>
            <a:ext cx="410548" cy="410548"/>
          </a:xfrm>
          <a:prstGeom prst="round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20" tIns="60961" rIns="121920" bIns="60961" rtlCol="0" anchor="ctr"/>
          <a:lstStyle/>
          <a:p>
            <a:pPr algn="ctr"/>
            <a:endParaRPr lang="zh-CN" altLang="en-US" sz="3200"/>
          </a:p>
        </p:txBody>
      </p:sp>
    </p:spTree>
  </p:cSld>
  <p:clrMapOvr>
    <a:masterClrMapping/>
  </p:clrMapOvr>
  <mc:AlternateContent xmlns:mc="http://schemas.openxmlformats.org/markup-compatibility/2006" xmlns:p14="http://schemas.microsoft.com/office/powerpoint/2010/main">
    <mc:Choice Requires="p14">
      <p:transition spd="slow" p14:dur="1250" advClick="0" advTm="5000">
        <p14:switch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8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内页-1">
    <p:spTree>
      <p:nvGrpSpPr>
        <p:cNvPr id="1" name=""/>
        <p:cNvGrpSpPr/>
        <p:nvPr/>
      </p:nvGrpSpPr>
      <p:grpSpPr>
        <a:xfrm>
          <a:off x="0" y="0"/>
          <a:ext cx="0" cy="0"/>
          <a:chOff x="0" y="0"/>
          <a:chExt cx="0" cy="0"/>
        </a:xfrm>
      </p:grpSpPr>
      <p:sp>
        <p:nvSpPr>
          <p:cNvPr id="2" name="圆角矩形 11"/>
          <p:cNvSpPr/>
          <p:nvPr userDrawn="1"/>
        </p:nvSpPr>
        <p:spPr>
          <a:xfrm rot="2603202">
            <a:off x="336606" y="165885"/>
            <a:ext cx="470229" cy="47022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21920" tIns="60961" rIns="121920" bIns="60961" rtlCol="0" anchor="ctr"/>
          <a:lstStyle/>
          <a:p>
            <a:pPr algn="ctr"/>
            <a:endParaRPr lang="zh-CN" altLang="en-US" sz="3200"/>
          </a:p>
        </p:txBody>
      </p:sp>
      <p:sp>
        <p:nvSpPr>
          <p:cNvPr id="3" name="Line 9"/>
          <p:cNvSpPr>
            <a:spLocks noChangeShapeType="1"/>
          </p:cNvSpPr>
          <p:nvPr userDrawn="1"/>
        </p:nvSpPr>
        <p:spPr bwMode="auto">
          <a:xfrm>
            <a:off x="805839" y="695491"/>
            <a:ext cx="11387572" cy="0"/>
          </a:xfrm>
          <a:prstGeom prst="line">
            <a:avLst/>
          </a:prstGeom>
          <a:ln w="28575">
            <a:gradFill>
              <a:gsLst>
                <a:gs pos="0">
                  <a:schemeClr val="tx1">
                    <a:lumMod val="35000"/>
                    <a:lumOff val="65000"/>
                  </a:schemeClr>
                </a:gs>
                <a:gs pos="100000">
                  <a:schemeClr val="bg1"/>
                </a:gs>
              </a:gsLst>
              <a:lin ang="5400000" scaled="0"/>
            </a:gradFill>
          </a:ln>
          <a:extLst>
            <a:ext uri="{909E8E84-426E-40DD-AFC4-6F175D3DCCD1}">
              <a14:hiddenFill xmlns:a14="http://schemas.microsoft.com/office/drawing/2010/main">
                <a:noFill/>
              </a14:hiddenFill>
            </a:ext>
          </a:extLst>
        </p:spPr>
        <p:style>
          <a:lnRef idx="1">
            <a:schemeClr val="accent1"/>
          </a:lnRef>
          <a:fillRef idx="0">
            <a:schemeClr val="accent1"/>
          </a:fillRef>
          <a:effectRef idx="0">
            <a:schemeClr val="accent1"/>
          </a:effectRef>
          <a:fontRef idx="minor">
            <a:schemeClr val="tx1"/>
          </a:fontRef>
        </p:style>
        <p:txBody>
          <a:bodyPr vert="horz" wrap="square" lIns="121920" tIns="60961" rIns="121920" bIns="60961" numCol="1" anchor="t" anchorCtr="0" compatLnSpc="1"/>
          <a:lstStyle/>
          <a:p>
            <a:pPr>
              <a:lnSpc>
                <a:spcPct val="120000"/>
              </a:lnSpc>
            </a:pPr>
            <a:endParaRPr lang="zh-CN" altLang="en-US" sz="3200">
              <a:solidFill>
                <a:schemeClr val="tx2"/>
              </a:solidFill>
              <a:latin typeface="微软雅黑" panose="020B0503020204020204" pitchFamily="34" charset="-122"/>
              <a:ea typeface="微软雅黑" panose="020B0503020204020204" pitchFamily="34" charset="-122"/>
            </a:endParaRPr>
          </a:p>
        </p:txBody>
      </p:sp>
      <p:sp>
        <p:nvSpPr>
          <p:cNvPr id="4" name="圆角矩形 13"/>
          <p:cNvSpPr/>
          <p:nvPr userDrawn="1"/>
        </p:nvSpPr>
        <p:spPr>
          <a:xfrm rot="2634344">
            <a:off x="551426" y="237849"/>
            <a:ext cx="410548" cy="410548"/>
          </a:xfrm>
          <a:prstGeom prst="round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20" tIns="60961" rIns="121920" bIns="60961" rtlCol="0" anchor="ctr"/>
          <a:lstStyle/>
          <a:p>
            <a:pPr algn="ctr"/>
            <a:endParaRPr lang="zh-CN" altLang="en-US" sz="3200"/>
          </a:p>
        </p:txBody>
      </p:sp>
    </p:spTree>
  </p:cSld>
  <p:clrMapOvr>
    <a:masterClrMapping/>
  </p:clrMapOvr>
  <mc:AlternateContent xmlns:mc="http://schemas.openxmlformats.org/markup-compatibility/2006" xmlns:p14="http://schemas.microsoft.com/office/powerpoint/2010/main">
    <mc:Choice Requires="p14">
      <p:transition spd="slow" p14:dur="1250" advClick="0" advTm="5000">
        <p14:flip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8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内页-1">
    <p:spTree>
      <p:nvGrpSpPr>
        <p:cNvPr id="1" name=""/>
        <p:cNvGrpSpPr/>
        <p:nvPr/>
      </p:nvGrpSpPr>
      <p:grpSpPr>
        <a:xfrm>
          <a:off x="0" y="0"/>
          <a:ext cx="0" cy="0"/>
          <a:chOff x="0" y="0"/>
          <a:chExt cx="0" cy="0"/>
        </a:xfrm>
      </p:grpSpPr>
      <p:sp>
        <p:nvSpPr>
          <p:cNvPr id="2" name="圆角矩形 11"/>
          <p:cNvSpPr/>
          <p:nvPr userDrawn="1"/>
        </p:nvSpPr>
        <p:spPr>
          <a:xfrm rot="2603202">
            <a:off x="336606" y="165885"/>
            <a:ext cx="470229" cy="470228"/>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21920" tIns="60961" rIns="121920" bIns="60961" rtlCol="0" anchor="ctr"/>
          <a:lstStyle/>
          <a:p>
            <a:pPr algn="ctr"/>
            <a:endParaRPr lang="zh-CN" altLang="en-US" sz="3200"/>
          </a:p>
        </p:txBody>
      </p:sp>
      <p:sp>
        <p:nvSpPr>
          <p:cNvPr id="3" name="Line 9"/>
          <p:cNvSpPr>
            <a:spLocks noChangeShapeType="1"/>
          </p:cNvSpPr>
          <p:nvPr userDrawn="1"/>
        </p:nvSpPr>
        <p:spPr bwMode="auto">
          <a:xfrm>
            <a:off x="805839" y="695491"/>
            <a:ext cx="11387572" cy="0"/>
          </a:xfrm>
          <a:prstGeom prst="line">
            <a:avLst/>
          </a:prstGeom>
          <a:ln w="28575">
            <a:gradFill>
              <a:gsLst>
                <a:gs pos="0">
                  <a:schemeClr val="tx1">
                    <a:lumMod val="35000"/>
                    <a:lumOff val="65000"/>
                  </a:schemeClr>
                </a:gs>
                <a:gs pos="100000">
                  <a:schemeClr val="bg1"/>
                </a:gs>
              </a:gsLst>
              <a:lin ang="5400000" scaled="0"/>
            </a:gradFill>
          </a:ln>
          <a:extLst>
            <a:ext uri="{909E8E84-426E-40DD-AFC4-6F175D3DCCD1}">
              <a14:hiddenFill xmlns:a14="http://schemas.microsoft.com/office/drawing/2010/main">
                <a:noFill/>
              </a14:hiddenFill>
            </a:ext>
          </a:extLst>
        </p:spPr>
        <p:style>
          <a:lnRef idx="1">
            <a:schemeClr val="accent1"/>
          </a:lnRef>
          <a:fillRef idx="0">
            <a:schemeClr val="accent1"/>
          </a:fillRef>
          <a:effectRef idx="0">
            <a:schemeClr val="accent1"/>
          </a:effectRef>
          <a:fontRef idx="minor">
            <a:schemeClr val="tx1"/>
          </a:fontRef>
        </p:style>
        <p:txBody>
          <a:bodyPr vert="horz" wrap="square" lIns="121920" tIns="60961" rIns="121920" bIns="60961" numCol="1" anchor="t" anchorCtr="0" compatLnSpc="1"/>
          <a:lstStyle/>
          <a:p>
            <a:pPr>
              <a:lnSpc>
                <a:spcPct val="120000"/>
              </a:lnSpc>
            </a:pPr>
            <a:endParaRPr lang="zh-CN" altLang="en-US" sz="3200">
              <a:solidFill>
                <a:schemeClr val="tx2"/>
              </a:solidFill>
              <a:latin typeface="微软雅黑" panose="020B0503020204020204" pitchFamily="34" charset="-122"/>
              <a:ea typeface="微软雅黑" panose="020B0503020204020204" pitchFamily="34" charset="-122"/>
            </a:endParaRPr>
          </a:p>
        </p:txBody>
      </p:sp>
      <p:sp>
        <p:nvSpPr>
          <p:cNvPr id="4" name="圆角矩形 13"/>
          <p:cNvSpPr/>
          <p:nvPr userDrawn="1"/>
        </p:nvSpPr>
        <p:spPr>
          <a:xfrm rot="2634344">
            <a:off x="551426" y="237849"/>
            <a:ext cx="410548" cy="410548"/>
          </a:xfrm>
          <a:prstGeom prst="round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920" tIns="60961" rIns="121920" bIns="60961" rtlCol="0" anchor="ctr"/>
          <a:lstStyle/>
          <a:p>
            <a:pPr algn="ctr"/>
            <a:endParaRPr lang="zh-CN" altLang="en-US" sz="3200"/>
          </a:p>
        </p:txBody>
      </p:sp>
    </p:spTree>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8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结束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版权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5" Type="http://schemas.openxmlformats.org/officeDocument/2006/relationships/notesSlide" Target="../notesSlides/notesSlide16.xml"/><Relationship Id="rId4"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tags" Target="../tags/tag1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tags" Target="../tags/tag18.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notesSlide" Target="../notesSlides/notesSlide2.xml"/><Relationship Id="rId5" Type="http://schemas.openxmlformats.org/officeDocument/2006/relationships/tags" Target="../tags/tag5.xml"/><Relationship Id="rId10" Type="http://schemas.openxmlformats.org/officeDocument/2006/relationships/slideLayout" Target="../slideLayouts/slideLayout6.xml"/><Relationship Id="rId4" Type="http://schemas.openxmlformats.org/officeDocument/2006/relationships/tags" Target="../tags/tag4.xml"/><Relationship Id="rId9" Type="http://schemas.openxmlformats.org/officeDocument/2006/relationships/tags" Target="../tags/tag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slide" Target="slide11.xml"/><Relationship Id="rId5" Type="http://schemas.openxmlformats.org/officeDocument/2006/relationships/slide" Target="slide20.xml"/><Relationship Id="rId4" Type="http://schemas.openxmlformats.org/officeDocument/2006/relationships/slide" Target="slide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tags" Target="../tags/tag12.xml"/><Relationship Id="rId7" Type="http://schemas.openxmlformats.org/officeDocument/2006/relationships/slide" Target="slide6.xm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notesSlide" Target="../notesSlides/notesSlide5.xml"/><Relationship Id="rId5" Type="http://schemas.openxmlformats.org/officeDocument/2006/relationships/slideLayout" Target="../slideLayouts/slideLayout4.xml"/><Relationship Id="rId10" Type="http://schemas.openxmlformats.org/officeDocument/2006/relationships/slide" Target="slide13.xml"/><Relationship Id="rId4" Type="http://schemas.openxmlformats.org/officeDocument/2006/relationships/tags" Target="../tags/tag13.xml"/><Relationship Id="rId9" Type="http://schemas.openxmlformats.org/officeDocument/2006/relationships/slide" Target="slide1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3"/>
          <p:cNvSpPr txBox="1"/>
          <p:nvPr/>
        </p:nvSpPr>
        <p:spPr>
          <a:xfrm>
            <a:off x="4562230" y="867604"/>
            <a:ext cx="8323292" cy="1938992"/>
          </a:xfrm>
          <a:prstGeom prst="rect">
            <a:avLst/>
          </a:prstGeom>
          <a:noFill/>
        </p:spPr>
        <p:txBody>
          <a:bodyPr wrap="square" rtlCol="0">
            <a:spAutoFit/>
          </a:bodyPr>
          <a:lstStyle/>
          <a:p>
            <a:pPr lvl="0" algn="ctr">
              <a:defRPr/>
            </a:pPr>
            <a:r>
              <a:rPr lang="zh-CN" altLang="en-US" sz="6000" b="1" dirty="0">
                <a:latin typeface="Kaiti SC" panose="02010600040101010101" pitchFamily="2" charset="-122"/>
                <a:ea typeface="Kaiti SC" panose="02010600040101010101" pitchFamily="2" charset="-122"/>
              </a:rPr>
              <a:t>基于</a:t>
            </a:r>
            <a:r>
              <a:rPr lang="en-US" altLang="zh-CN" sz="6000" b="1" dirty="0">
                <a:latin typeface="Kaiti SC" panose="02010600040101010101" pitchFamily="2" charset="-122"/>
                <a:ea typeface="Kaiti SC" panose="02010600040101010101" pitchFamily="2" charset="-122"/>
              </a:rPr>
              <a:t>C</a:t>
            </a:r>
            <a:r>
              <a:rPr lang="zh-CN" altLang="en-US" sz="6000" b="1" dirty="0">
                <a:latin typeface="Kaiti SC" panose="02010600040101010101" pitchFamily="2" charset="-122"/>
                <a:ea typeface="Kaiti SC" panose="02010600040101010101" pitchFamily="2" charset="-122"/>
              </a:rPr>
              <a:t>语言的</a:t>
            </a:r>
            <a:endParaRPr lang="en-US" altLang="zh-CN" sz="6000" b="1" dirty="0">
              <a:latin typeface="Kaiti SC" panose="02010600040101010101" pitchFamily="2" charset="-122"/>
              <a:ea typeface="Kaiti SC" panose="02010600040101010101" pitchFamily="2" charset="-122"/>
            </a:endParaRPr>
          </a:p>
          <a:p>
            <a:pPr lvl="0" algn="ctr">
              <a:defRPr/>
            </a:pPr>
            <a:r>
              <a:rPr lang="zh-CN" altLang="en-US" sz="6000" b="1" dirty="0">
                <a:latin typeface="Kaiti SC" panose="02010600040101010101" pitchFamily="2" charset="-122"/>
                <a:ea typeface="Kaiti SC" panose="02010600040101010101" pitchFamily="2" charset="-122"/>
              </a:rPr>
              <a:t>挑夹棋</a:t>
            </a:r>
            <a:r>
              <a:rPr lang="en-US" altLang="zh-CN" sz="6000" b="1" dirty="0">
                <a:latin typeface="Kaiti SC" panose="02010600040101010101" pitchFamily="2" charset="-122"/>
                <a:ea typeface="Kaiti SC" panose="02010600040101010101" pitchFamily="2" charset="-122"/>
              </a:rPr>
              <a:t>AI</a:t>
            </a:r>
          </a:p>
        </p:txBody>
      </p:sp>
      <p:grpSp>
        <p:nvGrpSpPr>
          <p:cNvPr id="5" name="组合 4"/>
          <p:cNvGrpSpPr/>
          <p:nvPr/>
        </p:nvGrpSpPr>
        <p:grpSpPr>
          <a:xfrm>
            <a:off x="5761654" y="3173880"/>
            <a:ext cx="5863771" cy="57767"/>
            <a:chOff x="5280505" y="3963496"/>
            <a:chExt cx="5863771" cy="57767"/>
          </a:xfrm>
          <a:solidFill>
            <a:schemeClr val="tx1"/>
          </a:solidFill>
        </p:grpSpPr>
        <p:sp>
          <p:nvSpPr>
            <p:cNvPr id="6" name="任意多边形 16"/>
            <p:cNvSpPr/>
            <p:nvPr/>
          </p:nvSpPr>
          <p:spPr>
            <a:xfrm>
              <a:off x="5280505" y="3992380"/>
              <a:ext cx="5863771" cy="0"/>
            </a:xfrm>
            <a:custGeom>
              <a:avLst/>
              <a:gdLst>
                <a:gd name="connsiteX0" fmla="*/ 0 w 5863771"/>
                <a:gd name="connsiteY0" fmla="*/ 0 h 0"/>
                <a:gd name="connsiteX1" fmla="*/ 58057 w 5863771"/>
                <a:gd name="connsiteY1" fmla="*/ 0 h 0"/>
                <a:gd name="connsiteX2" fmla="*/ 5863771 w 5863771"/>
                <a:gd name="connsiteY2" fmla="*/ 0 h 0"/>
              </a:gdLst>
              <a:ahLst/>
              <a:cxnLst>
                <a:cxn ang="0">
                  <a:pos x="connsiteX0" y="connsiteY0"/>
                </a:cxn>
                <a:cxn ang="0">
                  <a:pos x="connsiteX1" y="connsiteY1"/>
                </a:cxn>
                <a:cxn ang="0">
                  <a:pos x="connsiteX2" y="connsiteY2"/>
                </a:cxn>
              </a:cxnLst>
              <a:rect l="l" t="t" r="r" b="b"/>
              <a:pathLst>
                <a:path w="5863771">
                  <a:moveTo>
                    <a:pt x="0" y="0"/>
                  </a:moveTo>
                  <a:lnTo>
                    <a:pt x="58057" y="0"/>
                  </a:lnTo>
                  <a:lnTo>
                    <a:pt x="5863771" y="0"/>
                  </a:lnTo>
                </a:path>
              </a:pathLst>
            </a:cu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04040"/>
                </a:solidFill>
                <a:effectLst/>
                <a:uLnTx/>
                <a:uFillTx/>
                <a:latin typeface="Arial" panose="020B0604020202020204"/>
                <a:ea typeface="微软雅黑" panose="020B0503020204020204" pitchFamily="34" charset="-122"/>
                <a:cs typeface="+mn-cs"/>
              </a:endParaRPr>
            </a:p>
          </p:txBody>
        </p:sp>
        <p:sp>
          <p:nvSpPr>
            <p:cNvPr id="7" name="圆角矩形 17"/>
            <p:cNvSpPr/>
            <p:nvPr/>
          </p:nvSpPr>
          <p:spPr>
            <a:xfrm>
              <a:off x="7456740" y="3963496"/>
              <a:ext cx="1511300" cy="57767"/>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04040"/>
                </a:solidFill>
                <a:effectLst/>
                <a:uLnTx/>
                <a:uFillTx/>
                <a:latin typeface="Arial" panose="020B0604020202020204"/>
                <a:ea typeface="微软雅黑" panose="020B0503020204020204" pitchFamily="34" charset="-122"/>
                <a:cs typeface="+mn-cs"/>
              </a:endParaRPr>
            </a:p>
          </p:txBody>
        </p:sp>
      </p:grpSp>
      <p:grpSp>
        <p:nvGrpSpPr>
          <p:cNvPr id="9" name="组合 8"/>
          <p:cNvGrpSpPr/>
          <p:nvPr/>
        </p:nvGrpSpPr>
        <p:grpSpPr bwMode="auto">
          <a:xfrm>
            <a:off x="7782456" y="4205439"/>
            <a:ext cx="412709" cy="333006"/>
            <a:chOff x="0" y="0"/>
            <a:chExt cx="1088225" cy="869861"/>
          </a:xfrm>
          <a:solidFill>
            <a:schemeClr val="tx1"/>
          </a:solidFill>
        </p:grpSpPr>
        <p:sp>
          <p:nvSpPr>
            <p:cNvPr id="10" name="Freeform 17"/>
            <p:cNvSpPr>
              <a:spLocks noEditPoints="1" noChangeArrowheads="1"/>
            </p:cNvSpPr>
            <p:nvPr/>
          </p:nvSpPr>
          <p:spPr bwMode="auto">
            <a:xfrm>
              <a:off x="0" y="237562"/>
              <a:ext cx="824268" cy="632299"/>
            </a:xfrm>
            <a:custGeom>
              <a:avLst/>
              <a:gdLst>
                <a:gd name="T0" fmla="*/ 274 w 291"/>
                <a:gd name="T1" fmla="*/ 0 h 223"/>
                <a:gd name="T2" fmla="*/ 17 w 291"/>
                <a:gd name="T3" fmla="*/ 0 h 223"/>
                <a:gd name="T4" fmla="*/ 0 w 291"/>
                <a:gd name="T5" fmla="*/ 16 h 223"/>
                <a:gd name="T6" fmla="*/ 0 w 291"/>
                <a:gd name="T7" fmla="*/ 207 h 223"/>
                <a:gd name="T8" fmla="*/ 17 w 291"/>
                <a:gd name="T9" fmla="*/ 223 h 223"/>
                <a:gd name="T10" fmla="*/ 274 w 291"/>
                <a:gd name="T11" fmla="*/ 223 h 223"/>
                <a:gd name="T12" fmla="*/ 291 w 291"/>
                <a:gd name="T13" fmla="*/ 207 h 223"/>
                <a:gd name="T14" fmla="*/ 291 w 291"/>
                <a:gd name="T15" fmla="*/ 16 h 223"/>
                <a:gd name="T16" fmla="*/ 274 w 291"/>
                <a:gd name="T17" fmla="*/ 0 h 223"/>
                <a:gd name="T18" fmla="*/ 270 w 291"/>
                <a:gd name="T19" fmla="*/ 193 h 223"/>
                <a:gd name="T20" fmla="*/ 256 w 291"/>
                <a:gd name="T21" fmla="*/ 207 h 223"/>
                <a:gd name="T22" fmla="*/ 35 w 291"/>
                <a:gd name="T23" fmla="*/ 207 h 223"/>
                <a:gd name="T24" fmla="*/ 21 w 291"/>
                <a:gd name="T25" fmla="*/ 193 h 223"/>
                <a:gd name="T26" fmla="*/ 21 w 291"/>
                <a:gd name="T27" fmla="*/ 30 h 223"/>
                <a:gd name="T28" fmla="*/ 35 w 291"/>
                <a:gd name="T29" fmla="*/ 16 h 223"/>
                <a:gd name="T30" fmla="*/ 256 w 291"/>
                <a:gd name="T31" fmla="*/ 16 h 223"/>
                <a:gd name="T32" fmla="*/ 270 w 291"/>
                <a:gd name="T33" fmla="*/ 30 h 223"/>
                <a:gd name="T34" fmla="*/ 270 w 291"/>
                <a:gd name="T35" fmla="*/ 193 h 22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1"/>
                <a:gd name="T55" fmla="*/ 0 h 223"/>
                <a:gd name="T56" fmla="*/ 291 w 291"/>
                <a:gd name="T57" fmla="*/ 223 h 22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1" h="223">
                  <a:moveTo>
                    <a:pt x="274" y="0"/>
                  </a:moveTo>
                  <a:cubicBezTo>
                    <a:pt x="17" y="0"/>
                    <a:pt x="17" y="0"/>
                    <a:pt x="17" y="0"/>
                  </a:cubicBezTo>
                  <a:cubicBezTo>
                    <a:pt x="8" y="0"/>
                    <a:pt x="0" y="7"/>
                    <a:pt x="0" y="16"/>
                  </a:cubicBezTo>
                  <a:cubicBezTo>
                    <a:pt x="0" y="207"/>
                    <a:pt x="0" y="207"/>
                    <a:pt x="0" y="207"/>
                  </a:cubicBezTo>
                  <a:cubicBezTo>
                    <a:pt x="0" y="215"/>
                    <a:pt x="8" y="223"/>
                    <a:pt x="17" y="223"/>
                  </a:cubicBezTo>
                  <a:cubicBezTo>
                    <a:pt x="274" y="223"/>
                    <a:pt x="274" y="223"/>
                    <a:pt x="274" y="223"/>
                  </a:cubicBezTo>
                  <a:cubicBezTo>
                    <a:pt x="283" y="223"/>
                    <a:pt x="291" y="215"/>
                    <a:pt x="291" y="207"/>
                  </a:cubicBezTo>
                  <a:cubicBezTo>
                    <a:pt x="291" y="16"/>
                    <a:pt x="291" y="16"/>
                    <a:pt x="291" y="16"/>
                  </a:cubicBezTo>
                  <a:cubicBezTo>
                    <a:pt x="291" y="7"/>
                    <a:pt x="283" y="0"/>
                    <a:pt x="274" y="0"/>
                  </a:cubicBezTo>
                  <a:moveTo>
                    <a:pt x="270" y="193"/>
                  </a:moveTo>
                  <a:cubicBezTo>
                    <a:pt x="270" y="201"/>
                    <a:pt x="264" y="207"/>
                    <a:pt x="256" y="207"/>
                  </a:cubicBezTo>
                  <a:cubicBezTo>
                    <a:pt x="35" y="207"/>
                    <a:pt x="35" y="207"/>
                    <a:pt x="35" y="207"/>
                  </a:cubicBezTo>
                  <a:cubicBezTo>
                    <a:pt x="27" y="207"/>
                    <a:pt x="21" y="201"/>
                    <a:pt x="21" y="193"/>
                  </a:cubicBezTo>
                  <a:cubicBezTo>
                    <a:pt x="21" y="30"/>
                    <a:pt x="21" y="30"/>
                    <a:pt x="21" y="30"/>
                  </a:cubicBezTo>
                  <a:cubicBezTo>
                    <a:pt x="21" y="22"/>
                    <a:pt x="27" y="16"/>
                    <a:pt x="35" y="16"/>
                  </a:cubicBezTo>
                  <a:cubicBezTo>
                    <a:pt x="256" y="16"/>
                    <a:pt x="256" y="16"/>
                    <a:pt x="256" y="16"/>
                  </a:cubicBezTo>
                  <a:cubicBezTo>
                    <a:pt x="264" y="16"/>
                    <a:pt x="270" y="22"/>
                    <a:pt x="270" y="30"/>
                  </a:cubicBezTo>
                  <a:lnTo>
                    <a:pt x="270" y="19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1" name="Freeform 18"/>
            <p:cNvSpPr>
              <a:spLocks noChangeArrowheads="1"/>
            </p:cNvSpPr>
            <p:nvPr/>
          </p:nvSpPr>
          <p:spPr bwMode="auto">
            <a:xfrm>
              <a:off x="137978" y="110382"/>
              <a:ext cx="821868" cy="632299"/>
            </a:xfrm>
            <a:custGeom>
              <a:avLst/>
              <a:gdLst>
                <a:gd name="T0" fmla="*/ 274 w 290"/>
                <a:gd name="T1" fmla="*/ 0 h 223"/>
                <a:gd name="T2" fmla="*/ 16 w 290"/>
                <a:gd name="T3" fmla="*/ 0 h 223"/>
                <a:gd name="T4" fmla="*/ 0 w 290"/>
                <a:gd name="T5" fmla="*/ 16 h 223"/>
                <a:gd name="T6" fmla="*/ 0 w 290"/>
                <a:gd name="T7" fmla="*/ 25 h 223"/>
                <a:gd name="T8" fmla="*/ 249 w 290"/>
                <a:gd name="T9" fmla="*/ 25 h 223"/>
                <a:gd name="T10" fmla="*/ 265 w 290"/>
                <a:gd name="T11" fmla="*/ 42 h 223"/>
                <a:gd name="T12" fmla="*/ 265 w 290"/>
                <a:gd name="T13" fmla="*/ 223 h 223"/>
                <a:gd name="T14" fmla="*/ 274 w 290"/>
                <a:gd name="T15" fmla="*/ 223 h 223"/>
                <a:gd name="T16" fmla="*/ 290 w 290"/>
                <a:gd name="T17" fmla="*/ 207 h 223"/>
                <a:gd name="T18" fmla="*/ 290 w 290"/>
                <a:gd name="T19" fmla="*/ 16 h 223"/>
                <a:gd name="T20" fmla="*/ 274 w 290"/>
                <a:gd name="T21" fmla="*/ 0 h 22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0"/>
                <a:gd name="T34" fmla="*/ 0 h 223"/>
                <a:gd name="T35" fmla="*/ 290 w 290"/>
                <a:gd name="T36" fmla="*/ 223 h 22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0" h="223">
                  <a:moveTo>
                    <a:pt x="274" y="0"/>
                  </a:moveTo>
                  <a:cubicBezTo>
                    <a:pt x="16" y="0"/>
                    <a:pt x="16" y="0"/>
                    <a:pt x="16" y="0"/>
                  </a:cubicBezTo>
                  <a:cubicBezTo>
                    <a:pt x="7" y="0"/>
                    <a:pt x="0" y="7"/>
                    <a:pt x="0" y="16"/>
                  </a:cubicBezTo>
                  <a:cubicBezTo>
                    <a:pt x="0" y="25"/>
                    <a:pt x="0" y="25"/>
                    <a:pt x="0" y="25"/>
                  </a:cubicBezTo>
                  <a:cubicBezTo>
                    <a:pt x="249" y="25"/>
                    <a:pt x="249" y="25"/>
                    <a:pt x="249" y="25"/>
                  </a:cubicBezTo>
                  <a:cubicBezTo>
                    <a:pt x="258" y="25"/>
                    <a:pt x="265" y="33"/>
                    <a:pt x="265" y="42"/>
                  </a:cubicBezTo>
                  <a:cubicBezTo>
                    <a:pt x="265" y="223"/>
                    <a:pt x="265" y="223"/>
                    <a:pt x="265" y="223"/>
                  </a:cubicBezTo>
                  <a:cubicBezTo>
                    <a:pt x="274" y="223"/>
                    <a:pt x="274" y="223"/>
                    <a:pt x="274" y="223"/>
                  </a:cubicBezTo>
                  <a:cubicBezTo>
                    <a:pt x="283" y="223"/>
                    <a:pt x="290" y="216"/>
                    <a:pt x="290" y="207"/>
                  </a:cubicBezTo>
                  <a:cubicBezTo>
                    <a:pt x="290" y="16"/>
                    <a:pt x="290" y="16"/>
                    <a:pt x="290" y="16"/>
                  </a:cubicBezTo>
                  <a:cubicBezTo>
                    <a:pt x="290" y="7"/>
                    <a:pt x="283" y="0"/>
                    <a:pt x="274" y="0"/>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2" name="Freeform 19"/>
            <p:cNvSpPr>
              <a:spLocks noChangeArrowheads="1"/>
            </p:cNvSpPr>
            <p:nvPr/>
          </p:nvSpPr>
          <p:spPr bwMode="auto">
            <a:xfrm>
              <a:off x="266357" y="0"/>
              <a:ext cx="821868" cy="628699"/>
            </a:xfrm>
            <a:custGeom>
              <a:avLst/>
              <a:gdLst>
                <a:gd name="T0" fmla="*/ 274 w 290"/>
                <a:gd name="T1" fmla="*/ 0 h 222"/>
                <a:gd name="T2" fmla="*/ 16 w 290"/>
                <a:gd name="T3" fmla="*/ 0 h 222"/>
                <a:gd name="T4" fmla="*/ 0 w 290"/>
                <a:gd name="T5" fmla="*/ 16 h 222"/>
                <a:gd name="T6" fmla="*/ 0 w 290"/>
                <a:gd name="T7" fmla="*/ 25 h 222"/>
                <a:gd name="T8" fmla="*/ 249 w 290"/>
                <a:gd name="T9" fmla="*/ 25 h 222"/>
                <a:gd name="T10" fmla="*/ 265 w 290"/>
                <a:gd name="T11" fmla="*/ 41 h 222"/>
                <a:gd name="T12" fmla="*/ 265 w 290"/>
                <a:gd name="T13" fmla="*/ 222 h 222"/>
                <a:gd name="T14" fmla="*/ 274 w 290"/>
                <a:gd name="T15" fmla="*/ 222 h 222"/>
                <a:gd name="T16" fmla="*/ 290 w 290"/>
                <a:gd name="T17" fmla="*/ 206 h 222"/>
                <a:gd name="T18" fmla="*/ 290 w 290"/>
                <a:gd name="T19" fmla="*/ 16 h 222"/>
                <a:gd name="T20" fmla="*/ 274 w 290"/>
                <a:gd name="T21" fmla="*/ 0 h 2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0"/>
                <a:gd name="T34" fmla="*/ 0 h 222"/>
                <a:gd name="T35" fmla="*/ 290 w 290"/>
                <a:gd name="T36" fmla="*/ 222 h 2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0" h="222">
                  <a:moveTo>
                    <a:pt x="274" y="0"/>
                  </a:moveTo>
                  <a:cubicBezTo>
                    <a:pt x="16" y="0"/>
                    <a:pt x="16" y="0"/>
                    <a:pt x="16" y="0"/>
                  </a:cubicBezTo>
                  <a:cubicBezTo>
                    <a:pt x="7" y="0"/>
                    <a:pt x="0" y="7"/>
                    <a:pt x="0" y="16"/>
                  </a:cubicBezTo>
                  <a:cubicBezTo>
                    <a:pt x="0" y="25"/>
                    <a:pt x="0" y="25"/>
                    <a:pt x="0" y="25"/>
                  </a:cubicBezTo>
                  <a:cubicBezTo>
                    <a:pt x="249" y="25"/>
                    <a:pt x="249" y="25"/>
                    <a:pt x="249" y="25"/>
                  </a:cubicBezTo>
                  <a:cubicBezTo>
                    <a:pt x="258" y="25"/>
                    <a:pt x="265" y="32"/>
                    <a:pt x="265" y="41"/>
                  </a:cubicBezTo>
                  <a:cubicBezTo>
                    <a:pt x="265" y="222"/>
                    <a:pt x="265" y="222"/>
                    <a:pt x="265" y="222"/>
                  </a:cubicBezTo>
                  <a:cubicBezTo>
                    <a:pt x="274" y="222"/>
                    <a:pt x="274" y="222"/>
                    <a:pt x="274" y="222"/>
                  </a:cubicBezTo>
                  <a:cubicBezTo>
                    <a:pt x="283" y="222"/>
                    <a:pt x="290" y="215"/>
                    <a:pt x="290" y="206"/>
                  </a:cubicBezTo>
                  <a:cubicBezTo>
                    <a:pt x="290" y="16"/>
                    <a:pt x="290" y="16"/>
                    <a:pt x="290" y="16"/>
                  </a:cubicBezTo>
                  <a:cubicBezTo>
                    <a:pt x="290" y="7"/>
                    <a:pt x="283" y="0"/>
                    <a:pt x="274" y="0"/>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3" name="Freeform 20"/>
            <p:cNvSpPr>
              <a:spLocks noChangeArrowheads="1"/>
            </p:cNvSpPr>
            <p:nvPr/>
          </p:nvSpPr>
          <p:spPr bwMode="auto">
            <a:xfrm>
              <a:off x="110382" y="422332"/>
              <a:ext cx="569909" cy="353943"/>
            </a:xfrm>
            <a:custGeom>
              <a:avLst/>
              <a:gdLst>
                <a:gd name="T0" fmla="*/ 71 w 201"/>
                <a:gd name="T1" fmla="*/ 5 h 125"/>
                <a:gd name="T2" fmla="*/ 11 w 201"/>
                <a:gd name="T3" fmla="*/ 109 h 125"/>
                <a:gd name="T4" fmla="*/ 11 w 201"/>
                <a:gd name="T5" fmla="*/ 124 h 125"/>
                <a:gd name="T6" fmla="*/ 192 w 201"/>
                <a:gd name="T7" fmla="*/ 124 h 125"/>
                <a:gd name="T8" fmla="*/ 192 w 201"/>
                <a:gd name="T9" fmla="*/ 108 h 125"/>
                <a:gd name="T10" fmla="*/ 151 w 201"/>
                <a:gd name="T11" fmla="*/ 47 h 125"/>
                <a:gd name="T12" fmla="*/ 117 w 201"/>
                <a:gd name="T13" fmla="*/ 86 h 125"/>
                <a:gd name="T14" fmla="*/ 110 w 201"/>
                <a:gd name="T15" fmla="*/ 81 h 125"/>
                <a:gd name="T16" fmla="*/ 122 w 201"/>
                <a:gd name="T17" fmla="*/ 65 h 125"/>
                <a:gd name="T18" fmla="*/ 81 w 201"/>
                <a:gd name="T19" fmla="*/ 5 h 125"/>
                <a:gd name="T20" fmla="*/ 71 w 201"/>
                <a:gd name="T21" fmla="*/ 5 h 1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1"/>
                <a:gd name="T34" fmla="*/ 0 h 125"/>
                <a:gd name="T35" fmla="*/ 201 w 201"/>
                <a:gd name="T36" fmla="*/ 125 h 1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1" h="125">
                  <a:moveTo>
                    <a:pt x="71" y="5"/>
                  </a:moveTo>
                  <a:cubicBezTo>
                    <a:pt x="11" y="109"/>
                    <a:pt x="11" y="109"/>
                    <a:pt x="11" y="109"/>
                  </a:cubicBezTo>
                  <a:cubicBezTo>
                    <a:pt x="11" y="109"/>
                    <a:pt x="0" y="124"/>
                    <a:pt x="11" y="124"/>
                  </a:cubicBezTo>
                  <a:cubicBezTo>
                    <a:pt x="25" y="125"/>
                    <a:pt x="192" y="124"/>
                    <a:pt x="192" y="124"/>
                  </a:cubicBezTo>
                  <a:cubicBezTo>
                    <a:pt x="192" y="124"/>
                    <a:pt x="201" y="121"/>
                    <a:pt x="192" y="108"/>
                  </a:cubicBezTo>
                  <a:cubicBezTo>
                    <a:pt x="182" y="94"/>
                    <a:pt x="158" y="46"/>
                    <a:pt x="151" y="47"/>
                  </a:cubicBezTo>
                  <a:cubicBezTo>
                    <a:pt x="144" y="47"/>
                    <a:pt x="120" y="83"/>
                    <a:pt x="117" y="86"/>
                  </a:cubicBezTo>
                  <a:cubicBezTo>
                    <a:pt x="115" y="89"/>
                    <a:pt x="108" y="84"/>
                    <a:pt x="110" y="81"/>
                  </a:cubicBezTo>
                  <a:cubicBezTo>
                    <a:pt x="116" y="74"/>
                    <a:pt x="122" y="65"/>
                    <a:pt x="122" y="65"/>
                  </a:cubicBezTo>
                  <a:cubicBezTo>
                    <a:pt x="122" y="65"/>
                    <a:pt x="84" y="9"/>
                    <a:pt x="81" y="5"/>
                  </a:cubicBezTo>
                  <a:cubicBezTo>
                    <a:pt x="78" y="0"/>
                    <a:pt x="73" y="1"/>
                    <a:pt x="71" y="5"/>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4" name="Oval 21"/>
            <p:cNvSpPr>
              <a:spLocks noChangeArrowheads="1"/>
            </p:cNvSpPr>
            <p:nvPr/>
          </p:nvSpPr>
          <p:spPr bwMode="auto">
            <a:xfrm>
              <a:off x="563909" y="331147"/>
              <a:ext cx="101984" cy="99584"/>
            </a:xfrm>
            <a:prstGeom prst="ellipse">
              <a:avLst/>
            </a:pr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grpSp>
      <p:grpSp>
        <p:nvGrpSpPr>
          <p:cNvPr id="15" name="组合 14"/>
          <p:cNvGrpSpPr/>
          <p:nvPr/>
        </p:nvGrpSpPr>
        <p:grpSpPr bwMode="auto">
          <a:xfrm>
            <a:off x="9791433" y="4205439"/>
            <a:ext cx="329894" cy="333006"/>
            <a:chOff x="0" y="0"/>
            <a:chExt cx="881859" cy="881859"/>
          </a:xfrm>
          <a:solidFill>
            <a:schemeClr val="tx1"/>
          </a:solidFill>
        </p:grpSpPr>
        <p:sp>
          <p:nvSpPr>
            <p:cNvPr id="16" name="Freeform 22"/>
            <p:cNvSpPr>
              <a:spLocks noEditPoints="1" noChangeArrowheads="1"/>
            </p:cNvSpPr>
            <p:nvPr/>
          </p:nvSpPr>
          <p:spPr bwMode="auto">
            <a:xfrm>
              <a:off x="0" y="0"/>
              <a:ext cx="881859" cy="881859"/>
            </a:xfrm>
            <a:custGeom>
              <a:avLst/>
              <a:gdLst>
                <a:gd name="T0" fmla="*/ 155 w 311"/>
                <a:gd name="T1" fmla="*/ 0 h 311"/>
                <a:gd name="T2" fmla="*/ 0 w 311"/>
                <a:gd name="T3" fmla="*/ 155 h 311"/>
                <a:gd name="T4" fmla="*/ 155 w 311"/>
                <a:gd name="T5" fmla="*/ 311 h 311"/>
                <a:gd name="T6" fmla="*/ 311 w 311"/>
                <a:gd name="T7" fmla="*/ 155 h 311"/>
                <a:gd name="T8" fmla="*/ 155 w 311"/>
                <a:gd name="T9" fmla="*/ 0 h 311"/>
                <a:gd name="T10" fmla="*/ 155 w 311"/>
                <a:gd name="T11" fmla="*/ 289 h 311"/>
                <a:gd name="T12" fmla="*/ 21 w 311"/>
                <a:gd name="T13" fmla="*/ 155 h 311"/>
                <a:gd name="T14" fmla="*/ 155 w 311"/>
                <a:gd name="T15" fmla="*/ 21 h 311"/>
                <a:gd name="T16" fmla="*/ 289 w 311"/>
                <a:gd name="T17" fmla="*/ 155 h 311"/>
                <a:gd name="T18" fmla="*/ 155 w 311"/>
                <a:gd name="T19" fmla="*/ 289 h 3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11"/>
                <a:gd name="T31" fmla="*/ 0 h 311"/>
                <a:gd name="T32" fmla="*/ 311 w 311"/>
                <a:gd name="T33" fmla="*/ 311 h 31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11" h="311">
                  <a:moveTo>
                    <a:pt x="155" y="0"/>
                  </a:moveTo>
                  <a:cubicBezTo>
                    <a:pt x="70" y="0"/>
                    <a:pt x="0" y="69"/>
                    <a:pt x="0" y="155"/>
                  </a:cubicBezTo>
                  <a:cubicBezTo>
                    <a:pt x="0" y="241"/>
                    <a:pt x="70" y="311"/>
                    <a:pt x="155" y="311"/>
                  </a:cubicBezTo>
                  <a:cubicBezTo>
                    <a:pt x="241" y="311"/>
                    <a:pt x="311" y="241"/>
                    <a:pt x="311" y="155"/>
                  </a:cubicBezTo>
                  <a:cubicBezTo>
                    <a:pt x="311" y="69"/>
                    <a:pt x="241" y="0"/>
                    <a:pt x="155" y="0"/>
                  </a:cubicBezTo>
                  <a:moveTo>
                    <a:pt x="155" y="289"/>
                  </a:moveTo>
                  <a:cubicBezTo>
                    <a:pt x="81" y="289"/>
                    <a:pt x="21" y="229"/>
                    <a:pt x="21" y="155"/>
                  </a:cubicBezTo>
                  <a:cubicBezTo>
                    <a:pt x="21" y="81"/>
                    <a:pt x="81" y="21"/>
                    <a:pt x="155" y="21"/>
                  </a:cubicBezTo>
                  <a:cubicBezTo>
                    <a:pt x="229" y="21"/>
                    <a:pt x="289" y="81"/>
                    <a:pt x="289" y="155"/>
                  </a:cubicBezTo>
                  <a:cubicBezTo>
                    <a:pt x="289" y="229"/>
                    <a:pt x="229" y="289"/>
                    <a:pt x="155" y="289"/>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7" name="Freeform 23"/>
            <p:cNvSpPr>
              <a:spLocks noChangeArrowheads="1"/>
            </p:cNvSpPr>
            <p:nvPr/>
          </p:nvSpPr>
          <p:spPr bwMode="auto">
            <a:xfrm>
              <a:off x="235162" y="70789"/>
              <a:ext cx="430731" cy="428331"/>
            </a:xfrm>
            <a:custGeom>
              <a:avLst/>
              <a:gdLst>
                <a:gd name="T0" fmla="*/ 145 w 152"/>
                <a:gd name="T1" fmla="*/ 53 h 151"/>
                <a:gd name="T2" fmla="*/ 144 w 152"/>
                <a:gd name="T3" fmla="*/ 52 h 151"/>
                <a:gd name="T4" fmla="*/ 125 w 152"/>
                <a:gd name="T5" fmla="*/ 52 h 151"/>
                <a:gd name="T6" fmla="*/ 77 w 152"/>
                <a:gd name="T7" fmla="*/ 106 h 151"/>
                <a:gd name="T8" fmla="*/ 31 w 152"/>
                <a:gd name="T9" fmla="*/ 12 h 151"/>
                <a:gd name="T10" fmla="*/ 11 w 152"/>
                <a:gd name="T11" fmla="*/ 4 h 151"/>
                <a:gd name="T12" fmla="*/ 10 w 152"/>
                <a:gd name="T13" fmla="*/ 4 h 151"/>
                <a:gd name="T14" fmla="*/ 4 w 152"/>
                <a:gd name="T15" fmla="*/ 25 h 151"/>
                <a:gd name="T16" fmla="*/ 60 w 152"/>
                <a:gd name="T17" fmla="*/ 140 h 151"/>
                <a:gd name="T18" fmla="*/ 79 w 152"/>
                <a:gd name="T19" fmla="*/ 148 h 151"/>
                <a:gd name="T20" fmla="*/ 79 w 152"/>
                <a:gd name="T21" fmla="*/ 148 h 151"/>
                <a:gd name="T22" fmla="*/ 80 w 152"/>
                <a:gd name="T23" fmla="*/ 148 h 151"/>
                <a:gd name="T24" fmla="*/ 81 w 152"/>
                <a:gd name="T25" fmla="*/ 147 h 151"/>
                <a:gd name="T26" fmla="*/ 87 w 152"/>
                <a:gd name="T27" fmla="*/ 141 h 151"/>
                <a:gd name="T28" fmla="*/ 148 w 152"/>
                <a:gd name="T29" fmla="*/ 72 h 151"/>
                <a:gd name="T30" fmla="*/ 145 w 152"/>
                <a:gd name="T31" fmla="*/ 53 h 1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2"/>
                <a:gd name="T49" fmla="*/ 0 h 151"/>
                <a:gd name="T50" fmla="*/ 152 w 152"/>
                <a:gd name="T51" fmla="*/ 151 h 1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2" h="151">
                  <a:moveTo>
                    <a:pt x="145" y="53"/>
                  </a:moveTo>
                  <a:cubicBezTo>
                    <a:pt x="144" y="52"/>
                    <a:pt x="144" y="52"/>
                    <a:pt x="144" y="52"/>
                  </a:cubicBezTo>
                  <a:cubicBezTo>
                    <a:pt x="138" y="47"/>
                    <a:pt x="129" y="47"/>
                    <a:pt x="125" y="52"/>
                  </a:cubicBezTo>
                  <a:cubicBezTo>
                    <a:pt x="77" y="106"/>
                    <a:pt x="77" y="106"/>
                    <a:pt x="77" y="106"/>
                  </a:cubicBezTo>
                  <a:cubicBezTo>
                    <a:pt x="31" y="12"/>
                    <a:pt x="31" y="12"/>
                    <a:pt x="31" y="12"/>
                  </a:cubicBezTo>
                  <a:cubicBezTo>
                    <a:pt x="27" y="4"/>
                    <a:pt x="18" y="0"/>
                    <a:pt x="11" y="4"/>
                  </a:cubicBezTo>
                  <a:cubicBezTo>
                    <a:pt x="10" y="4"/>
                    <a:pt x="10" y="4"/>
                    <a:pt x="10" y="4"/>
                  </a:cubicBezTo>
                  <a:cubicBezTo>
                    <a:pt x="3" y="8"/>
                    <a:pt x="0" y="17"/>
                    <a:pt x="4" y="25"/>
                  </a:cubicBezTo>
                  <a:cubicBezTo>
                    <a:pt x="60" y="140"/>
                    <a:pt x="60" y="140"/>
                    <a:pt x="60" y="140"/>
                  </a:cubicBezTo>
                  <a:cubicBezTo>
                    <a:pt x="63" y="148"/>
                    <a:pt x="72" y="151"/>
                    <a:pt x="79" y="148"/>
                  </a:cubicBezTo>
                  <a:cubicBezTo>
                    <a:pt x="79" y="148"/>
                    <a:pt x="79" y="148"/>
                    <a:pt x="79" y="148"/>
                  </a:cubicBezTo>
                  <a:cubicBezTo>
                    <a:pt x="79" y="148"/>
                    <a:pt x="80" y="148"/>
                    <a:pt x="80" y="148"/>
                  </a:cubicBezTo>
                  <a:cubicBezTo>
                    <a:pt x="81" y="147"/>
                    <a:pt x="81" y="147"/>
                    <a:pt x="81" y="147"/>
                  </a:cubicBezTo>
                  <a:cubicBezTo>
                    <a:pt x="84" y="146"/>
                    <a:pt x="86" y="144"/>
                    <a:pt x="87" y="141"/>
                  </a:cubicBezTo>
                  <a:cubicBezTo>
                    <a:pt x="148" y="72"/>
                    <a:pt x="148" y="72"/>
                    <a:pt x="148" y="72"/>
                  </a:cubicBezTo>
                  <a:cubicBezTo>
                    <a:pt x="152" y="67"/>
                    <a:pt x="151" y="59"/>
                    <a:pt x="145" y="53"/>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grpSp>
      <p:grpSp>
        <p:nvGrpSpPr>
          <p:cNvPr id="18" name="组合 17"/>
          <p:cNvGrpSpPr/>
          <p:nvPr/>
        </p:nvGrpSpPr>
        <p:grpSpPr bwMode="auto">
          <a:xfrm>
            <a:off x="8473972" y="4205439"/>
            <a:ext cx="397959" cy="333006"/>
            <a:chOff x="0" y="0"/>
            <a:chExt cx="961046" cy="796672"/>
          </a:xfrm>
          <a:solidFill>
            <a:schemeClr val="tx1"/>
          </a:solidFill>
        </p:grpSpPr>
        <p:sp>
          <p:nvSpPr>
            <p:cNvPr id="19" name="Freeform 24"/>
            <p:cNvSpPr>
              <a:spLocks noEditPoints="1" noChangeArrowheads="1"/>
            </p:cNvSpPr>
            <p:nvPr/>
          </p:nvSpPr>
          <p:spPr bwMode="auto">
            <a:xfrm>
              <a:off x="0" y="0"/>
              <a:ext cx="961046" cy="796672"/>
            </a:xfrm>
            <a:custGeom>
              <a:avLst/>
              <a:gdLst>
                <a:gd name="T0" fmla="*/ 321 w 339"/>
                <a:gd name="T1" fmla="*/ 0 h 281"/>
                <a:gd name="T2" fmla="*/ 18 w 339"/>
                <a:gd name="T3" fmla="*/ 0 h 281"/>
                <a:gd name="T4" fmla="*/ 0 w 339"/>
                <a:gd name="T5" fmla="*/ 18 h 281"/>
                <a:gd name="T6" fmla="*/ 0 w 339"/>
                <a:gd name="T7" fmla="*/ 263 h 281"/>
                <a:gd name="T8" fmla="*/ 18 w 339"/>
                <a:gd name="T9" fmla="*/ 281 h 281"/>
                <a:gd name="T10" fmla="*/ 321 w 339"/>
                <a:gd name="T11" fmla="*/ 281 h 281"/>
                <a:gd name="T12" fmla="*/ 339 w 339"/>
                <a:gd name="T13" fmla="*/ 263 h 281"/>
                <a:gd name="T14" fmla="*/ 339 w 339"/>
                <a:gd name="T15" fmla="*/ 18 h 281"/>
                <a:gd name="T16" fmla="*/ 321 w 339"/>
                <a:gd name="T17" fmla="*/ 0 h 281"/>
                <a:gd name="T18" fmla="*/ 316 w 339"/>
                <a:gd name="T19" fmla="*/ 246 h 281"/>
                <a:gd name="T20" fmla="*/ 301 w 339"/>
                <a:gd name="T21" fmla="*/ 262 h 281"/>
                <a:gd name="T22" fmla="*/ 38 w 339"/>
                <a:gd name="T23" fmla="*/ 262 h 281"/>
                <a:gd name="T24" fmla="*/ 23 w 339"/>
                <a:gd name="T25" fmla="*/ 246 h 281"/>
                <a:gd name="T26" fmla="*/ 23 w 339"/>
                <a:gd name="T27" fmla="*/ 35 h 281"/>
                <a:gd name="T28" fmla="*/ 38 w 339"/>
                <a:gd name="T29" fmla="*/ 19 h 281"/>
                <a:gd name="T30" fmla="*/ 301 w 339"/>
                <a:gd name="T31" fmla="*/ 19 h 281"/>
                <a:gd name="T32" fmla="*/ 316 w 339"/>
                <a:gd name="T33" fmla="*/ 35 h 281"/>
                <a:gd name="T34" fmla="*/ 316 w 339"/>
                <a:gd name="T35" fmla="*/ 246 h 28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39"/>
                <a:gd name="T55" fmla="*/ 0 h 281"/>
                <a:gd name="T56" fmla="*/ 339 w 339"/>
                <a:gd name="T57" fmla="*/ 281 h 28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39" h="281">
                  <a:moveTo>
                    <a:pt x="321" y="0"/>
                  </a:moveTo>
                  <a:cubicBezTo>
                    <a:pt x="18" y="0"/>
                    <a:pt x="18" y="0"/>
                    <a:pt x="18" y="0"/>
                  </a:cubicBezTo>
                  <a:cubicBezTo>
                    <a:pt x="8" y="0"/>
                    <a:pt x="0" y="8"/>
                    <a:pt x="0" y="18"/>
                  </a:cubicBezTo>
                  <a:cubicBezTo>
                    <a:pt x="0" y="263"/>
                    <a:pt x="0" y="263"/>
                    <a:pt x="0" y="263"/>
                  </a:cubicBezTo>
                  <a:cubicBezTo>
                    <a:pt x="0" y="273"/>
                    <a:pt x="8" y="281"/>
                    <a:pt x="18" y="281"/>
                  </a:cubicBezTo>
                  <a:cubicBezTo>
                    <a:pt x="321" y="281"/>
                    <a:pt x="321" y="281"/>
                    <a:pt x="321" y="281"/>
                  </a:cubicBezTo>
                  <a:cubicBezTo>
                    <a:pt x="331" y="281"/>
                    <a:pt x="339" y="273"/>
                    <a:pt x="339" y="263"/>
                  </a:cubicBezTo>
                  <a:cubicBezTo>
                    <a:pt x="339" y="18"/>
                    <a:pt x="339" y="18"/>
                    <a:pt x="339" y="18"/>
                  </a:cubicBezTo>
                  <a:cubicBezTo>
                    <a:pt x="339" y="8"/>
                    <a:pt x="331" y="0"/>
                    <a:pt x="321" y="0"/>
                  </a:cubicBezTo>
                  <a:moveTo>
                    <a:pt x="316" y="246"/>
                  </a:moveTo>
                  <a:cubicBezTo>
                    <a:pt x="316" y="255"/>
                    <a:pt x="309" y="262"/>
                    <a:pt x="301" y="262"/>
                  </a:cubicBezTo>
                  <a:cubicBezTo>
                    <a:pt x="38" y="262"/>
                    <a:pt x="38" y="262"/>
                    <a:pt x="38" y="262"/>
                  </a:cubicBezTo>
                  <a:cubicBezTo>
                    <a:pt x="30" y="262"/>
                    <a:pt x="23" y="255"/>
                    <a:pt x="23" y="246"/>
                  </a:cubicBezTo>
                  <a:cubicBezTo>
                    <a:pt x="23" y="35"/>
                    <a:pt x="23" y="35"/>
                    <a:pt x="23" y="35"/>
                  </a:cubicBezTo>
                  <a:cubicBezTo>
                    <a:pt x="23" y="26"/>
                    <a:pt x="30" y="19"/>
                    <a:pt x="38" y="19"/>
                  </a:cubicBezTo>
                  <a:cubicBezTo>
                    <a:pt x="301" y="19"/>
                    <a:pt x="301" y="19"/>
                    <a:pt x="301" y="19"/>
                  </a:cubicBezTo>
                  <a:cubicBezTo>
                    <a:pt x="309" y="19"/>
                    <a:pt x="316" y="26"/>
                    <a:pt x="316" y="35"/>
                  </a:cubicBezTo>
                  <a:lnTo>
                    <a:pt x="316" y="246"/>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0" name="Freeform 25"/>
            <p:cNvSpPr>
              <a:spLocks noChangeArrowheads="1"/>
            </p:cNvSpPr>
            <p:nvPr/>
          </p:nvSpPr>
          <p:spPr bwMode="auto">
            <a:xfrm>
              <a:off x="176371" y="116382"/>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1" name="Freeform 26"/>
            <p:cNvSpPr>
              <a:spLocks noChangeArrowheads="1"/>
            </p:cNvSpPr>
            <p:nvPr/>
          </p:nvSpPr>
          <p:spPr bwMode="auto">
            <a:xfrm>
              <a:off x="176371" y="274756"/>
              <a:ext cx="87586" cy="88786"/>
            </a:xfrm>
            <a:custGeom>
              <a:avLst/>
              <a:gdLst>
                <a:gd name="T0" fmla="*/ 31 w 31"/>
                <a:gd name="T1" fmla="*/ 24 h 31"/>
                <a:gd name="T2" fmla="*/ 24 w 31"/>
                <a:gd name="T3" fmla="*/ 31 h 31"/>
                <a:gd name="T4" fmla="*/ 8 w 31"/>
                <a:gd name="T5" fmla="*/ 31 h 31"/>
                <a:gd name="T6" fmla="*/ 0 w 31"/>
                <a:gd name="T7" fmla="*/ 24 h 31"/>
                <a:gd name="T8" fmla="*/ 0 w 31"/>
                <a:gd name="T9" fmla="*/ 8 h 31"/>
                <a:gd name="T10" fmla="*/ 8 w 31"/>
                <a:gd name="T11" fmla="*/ 0 h 31"/>
                <a:gd name="T12" fmla="*/ 24 w 31"/>
                <a:gd name="T13" fmla="*/ 0 h 31"/>
                <a:gd name="T14" fmla="*/ 31 w 31"/>
                <a:gd name="T15" fmla="*/ 8 h 31"/>
                <a:gd name="T16" fmla="*/ 31 w 31"/>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1"/>
                <a:gd name="T29" fmla="*/ 31 w 31"/>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1">
                  <a:moveTo>
                    <a:pt x="31" y="24"/>
                  </a:moveTo>
                  <a:cubicBezTo>
                    <a:pt x="31" y="28"/>
                    <a:pt x="28" y="31"/>
                    <a:pt x="24" y="31"/>
                  </a:cubicBezTo>
                  <a:cubicBezTo>
                    <a:pt x="8" y="31"/>
                    <a:pt x="8" y="31"/>
                    <a:pt x="8" y="31"/>
                  </a:cubicBezTo>
                  <a:cubicBezTo>
                    <a:pt x="4" y="31"/>
                    <a:pt x="0" y="28"/>
                    <a:pt x="0" y="24"/>
                  </a:cubicBezTo>
                  <a:cubicBezTo>
                    <a:pt x="0" y="8"/>
                    <a:pt x="0" y="8"/>
                    <a:pt x="0" y="8"/>
                  </a:cubicBezTo>
                  <a:cubicBezTo>
                    <a:pt x="0" y="4"/>
                    <a:pt x="4" y="0"/>
                    <a:pt x="8" y="0"/>
                  </a:cubicBezTo>
                  <a:cubicBezTo>
                    <a:pt x="24" y="0"/>
                    <a:pt x="24" y="0"/>
                    <a:pt x="24" y="0"/>
                  </a:cubicBezTo>
                  <a:cubicBezTo>
                    <a:pt x="28" y="0"/>
                    <a:pt x="31" y="4"/>
                    <a:pt x="31" y="8"/>
                  </a:cubicBezTo>
                  <a:lnTo>
                    <a:pt x="31" y="24"/>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2" name="Freeform 27"/>
            <p:cNvSpPr>
              <a:spLocks noChangeArrowheads="1"/>
            </p:cNvSpPr>
            <p:nvPr/>
          </p:nvSpPr>
          <p:spPr bwMode="auto">
            <a:xfrm>
              <a:off x="346744" y="116382"/>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3" name="Freeform 28"/>
            <p:cNvSpPr>
              <a:spLocks noChangeArrowheads="1"/>
            </p:cNvSpPr>
            <p:nvPr/>
          </p:nvSpPr>
          <p:spPr bwMode="auto">
            <a:xfrm>
              <a:off x="346744" y="274756"/>
              <a:ext cx="87586" cy="88786"/>
            </a:xfrm>
            <a:custGeom>
              <a:avLst/>
              <a:gdLst>
                <a:gd name="T0" fmla="*/ 31 w 31"/>
                <a:gd name="T1" fmla="*/ 24 h 31"/>
                <a:gd name="T2" fmla="*/ 24 w 31"/>
                <a:gd name="T3" fmla="*/ 31 h 31"/>
                <a:gd name="T4" fmla="*/ 8 w 31"/>
                <a:gd name="T5" fmla="*/ 31 h 31"/>
                <a:gd name="T6" fmla="*/ 0 w 31"/>
                <a:gd name="T7" fmla="*/ 24 h 31"/>
                <a:gd name="T8" fmla="*/ 0 w 31"/>
                <a:gd name="T9" fmla="*/ 8 h 31"/>
                <a:gd name="T10" fmla="*/ 8 w 31"/>
                <a:gd name="T11" fmla="*/ 0 h 31"/>
                <a:gd name="T12" fmla="*/ 24 w 31"/>
                <a:gd name="T13" fmla="*/ 0 h 31"/>
                <a:gd name="T14" fmla="*/ 31 w 31"/>
                <a:gd name="T15" fmla="*/ 8 h 31"/>
                <a:gd name="T16" fmla="*/ 31 w 31"/>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1"/>
                <a:gd name="T29" fmla="*/ 31 w 31"/>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1">
                  <a:moveTo>
                    <a:pt x="31" y="24"/>
                  </a:moveTo>
                  <a:cubicBezTo>
                    <a:pt x="31" y="28"/>
                    <a:pt x="28" y="31"/>
                    <a:pt x="24" y="31"/>
                  </a:cubicBezTo>
                  <a:cubicBezTo>
                    <a:pt x="8" y="31"/>
                    <a:pt x="8" y="31"/>
                    <a:pt x="8" y="31"/>
                  </a:cubicBezTo>
                  <a:cubicBezTo>
                    <a:pt x="4" y="31"/>
                    <a:pt x="0" y="28"/>
                    <a:pt x="0" y="24"/>
                  </a:cubicBezTo>
                  <a:cubicBezTo>
                    <a:pt x="0" y="8"/>
                    <a:pt x="0" y="8"/>
                    <a:pt x="0" y="8"/>
                  </a:cubicBezTo>
                  <a:cubicBezTo>
                    <a:pt x="0" y="4"/>
                    <a:pt x="4" y="0"/>
                    <a:pt x="8" y="0"/>
                  </a:cubicBezTo>
                  <a:cubicBezTo>
                    <a:pt x="24" y="0"/>
                    <a:pt x="24" y="0"/>
                    <a:pt x="24" y="0"/>
                  </a:cubicBezTo>
                  <a:cubicBezTo>
                    <a:pt x="28" y="0"/>
                    <a:pt x="31" y="4"/>
                    <a:pt x="31" y="8"/>
                  </a:cubicBezTo>
                  <a:lnTo>
                    <a:pt x="31" y="24"/>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4" name="Freeform 29"/>
            <p:cNvSpPr>
              <a:spLocks noChangeArrowheads="1"/>
            </p:cNvSpPr>
            <p:nvPr/>
          </p:nvSpPr>
          <p:spPr bwMode="auto">
            <a:xfrm>
              <a:off x="346744" y="436730"/>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5" name="Freeform 30"/>
            <p:cNvSpPr>
              <a:spLocks noChangeArrowheads="1"/>
            </p:cNvSpPr>
            <p:nvPr/>
          </p:nvSpPr>
          <p:spPr bwMode="auto">
            <a:xfrm>
              <a:off x="519516" y="116382"/>
              <a:ext cx="83987" cy="85186"/>
            </a:xfrm>
            <a:custGeom>
              <a:avLst/>
              <a:gdLst>
                <a:gd name="T0" fmla="*/ 30 w 30"/>
                <a:gd name="T1" fmla="*/ 23 h 30"/>
                <a:gd name="T2" fmla="*/ 23 w 30"/>
                <a:gd name="T3" fmla="*/ 30 h 30"/>
                <a:gd name="T4" fmla="*/ 7 w 30"/>
                <a:gd name="T5" fmla="*/ 30 h 30"/>
                <a:gd name="T6" fmla="*/ 0 w 30"/>
                <a:gd name="T7" fmla="*/ 23 h 30"/>
                <a:gd name="T8" fmla="*/ 0 w 30"/>
                <a:gd name="T9" fmla="*/ 7 h 30"/>
                <a:gd name="T10" fmla="*/ 7 w 30"/>
                <a:gd name="T11" fmla="*/ 0 h 30"/>
                <a:gd name="T12" fmla="*/ 23 w 30"/>
                <a:gd name="T13" fmla="*/ 0 h 30"/>
                <a:gd name="T14" fmla="*/ 30 w 30"/>
                <a:gd name="T15" fmla="*/ 7 h 30"/>
                <a:gd name="T16" fmla="*/ 30 w 30"/>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0"/>
                <a:gd name="T29" fmla="*/ 30 w 30"/>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0">
                  <a:moveTo>
                    <a:pt x="30" y="23"/>
                  </a:moveTo>
                  <a:cubicBezTo>
                    <a:pt x="30" y="27"/>
                    <a:pt x="27" y="30"/>
                    <a:pt x="23" y="30"/>
                  </a:cubicBezTo>
                  <a:cubicBezTo>
                    <a:pt x="7" y="30"/>
                    <a:pt x="7" y="30"/>
                    <a:pt x="7" y="30"/>
                  </a:cubicBezTo>
                  <a:cubicBezTo>
                    <a:pt x="3" y="30"/>
                    <a:pt x="0" y="27"/>
                    <a:pt x="0" y="23"/>
                  </a:cubicBezTo>
                  <a:cubicBezTo>
                    <a:pt x="0" y="7"/>
                    <a:pt x="0" y="7"/>
                    <a:pt x="0" y="7"/>
                  </a:cubicBezTo>
                  <a:cubicBezTo>
                    <a:pt x="0" y="3"/>
                    <a:pt x="3" y="0"/>
                    <a:pt x="7" y="0"/>
                  </a:cubicBezTo>
                  <a:cubicBezTo>
                    <a:pt x="23" y="0"/>
                    <a:pt x="23" y="0"/>
                    <a:pt x="23" y="0"/>
                  </a:cubicBezTo>
                  <a:cubicBezTo>
                    <a:pt x="27" y="0"/>
                    <a:pt x="30" y="3"/>
                    <a:pt x="30" y="7"/>
                  </a:cubicBezTo>
                  <a:lnTo>
                    <a:pt x="30"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6" name="Freeform 31"/>
            <p:cNvSpPr>
              <a:spLocks noChangeArrowheads="1"/>
            </p:cNvSpPr>
            <p:nvPr/>
          </p:nvSpPr>
          <p:spPr bwMode="auto">
            <a:xfrm>
              <a:off x="519516" y="274756"/>
              <a:ext cx="83987" cy="88786"/>
            </a:xfrm>
            <a:custGeom>
              <a:avLst/>
              <a:gdLst>
                <a:gd name="T0" fmla="*/ 30 w 30"/>
                <a:gd name="T1" fmla="*/ 24 h 31"/>
                <a:gd name="T2" fmla="*/ 23 w 30"/>
                <a:gd name="T3" fmla="*/ 31 h 31"/>
                <a:gd name="T4" fmla="*/ 7 w 30"/>
                <a:gd name="T5" fmla="*/ 31 h 31"/>
                <a:gd name="T6" fmla="*/ 0 w 30"/>
                <a:gd name="T7" fmla="*/ 24 h 31"/>
                <a:gd name="T8" fmla="*/ 0 w 30"/>
                <a:gd name="T9" fmla="*/ 8 h 31"/>
                <a:gd name="T10" fmla="*/ 7 w 30"/>
                <a:gd name="T11" fmla="*/ 0 h 31"/>
                <a:gd name="T12" fmla="*/ 23 w 30"/>
                <a:gd name="T13" fmla="*/ 0 h 31"/>
                <a:gd name="T14" fmla="*/ 30 w 30"/>
                <a:gd name="T15" fmla="*/ 8 h 31"/>
                <a:gd name="T16" fmla="*/ 30 w 30"/>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1"/>
                <a:gd name="T29" fmla="*/ 30 w 30"/>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1">
                  <a:moveTo>
                    <a:pt x="30" y="24"/>
                  </a:moveTo>
                  <a:cubicBezTo>
                    <a:pt x="30" y="28"/>
                    <a:pt x="27" y="31"/>
                    <a:pt x="23" y="31"/>
                  </a:cubicBezTo>
                  <a:cubicBezTo>
                    <a:pt x="7" y="31"/>
                    <a:pt x="7" y="31"/>
                    <a:pt x="7" y="31"/>
                  </a:cubicBezTo>
                  <a:cubicBezTo>
                    <a:pt x="3" y="31"/>
                    <a:pt x="0" y="28"/>
                    <a:pt x="0" y="24"/>
                  </a:cubicBezTo>
                  <a:cubicBezTo>
                    <a:pt x="0" y="8"/>
                    <a:pt x="0" y="8"/>
                    <a:pt x="0" y="8"/>
                  </a:cubicBezTo>
                  <a:cubicBezTo>
                    <a:pt x="0" y="4"/>
                    <a:pt x="3" y="0"/>
                    <a:pt x="7" y="0"/>
                  </a:cubicBezTo>
                  <a:cubicBezTo>
                    <a:pt x="23" y="0"/>
                    <a:pt x="23" y="0"/>
                    <a:pt x="23" y="0"/>
                  </a:cubicBezTo>
                  <a:cubicBezTo>
                    <a:pt x="27" y="0"/>
                    <a:pt x="30" y="4"/>
                    <a:pt x="30" y="8"/>
                  </a:cubicBezTo>
                  <a:lnTo>
                    <a:pt x="30" y="24"/>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7" name="Freeform 32"/>
            <p:cNvSpPr>
              <a:spLocks noChangeArrowheads="1"/>
            </p:cNvSpPr>
            <p:nvPr/>
          </p:nvSpPr>
          <p:spPr bwMode="auto">
            <a:xfrm>
              <a:off x="688689" y="116382"/>
              <a:ext cx="85186" cy="85186"/>
            </a:xfrm>
            <a:custGeom>
              <a:avLst/>
              <a:gdLst>
                <a:gd name="T0" fmla="*/ 30 w 30"/>
                <a:gd name="T1" fmla="*/ 23 h 30"/>
                <a:gd name="T2" fmla="*/ 23 w 30"/>
                <a:gd name="T3" fmla="*/ 30 h 30"/>
                <a:gd name="T4" fmla="*/ 7 w 30"/>
                <a:gd name="T5" fmla="*/ 30 h 30"/>
                <a:gd name="T6" fmla="*/ 0 w 30"/>
                <a:gd name="T7" fmla="*/ 23 h 30"/>
                <a:gd name="T8" fmla="*/ 0 w 30"/>
                <a:gd name="T9" fmla="*/ 7 h 30"/>
                <a:gd name="T10" fmla="*/ 7 w 30"/>
                <a:gd name="T11" fmla="*/ 0 h 30"/>
                <a:gd name="T12" fmla="*/ 23 w 30"/>
                <a:gd name="T13" fmla="*/ 0 h 30"/>
                <a:gd name="T14" fmla="*/ 30 w 30"/>
                <a:gd name="T15" fmla="*/ 7 h 30"/>
                <a:gd name="T16" fmla="*/ 30 w 30"/>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0"/>
                <a:gd name="T29" fmla="*/ 30 w 30"/>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0">
                  <a:moveTo>
                    <a:pt x="30" y="23"/>
                  </a:moveTo>
                  <a:cubicBezTo>
                    <a:pt x="30" y="27"/>
                    <a:pt x="27" y="30"/>
                    <a:pt x="23" y="30"/>
                  </a:cubicBezTo>
                  <a:cubicBezTo>
                    <a:pt x="7" y="30"/>
                    <a:pt x="7" y="30"/>
                    <a:pt x="7" y="30"/>
                  </a:cubicBezTo>
                  <a:cubicBezTo>
                    <a:pt x="3" y="30"/>
                    <a:pt x="0" y="27"/>
                    <a:pt x="0" y="23"/>
                  </a:cubicBezTo>
                  <a:cubicBezTo>
                    <a:pt x="0" y="7"/>
                    <a:pt x="0" y="7"/>
                    <a:pt x="0" y="7"/>
                  </a:cubicBezTo>
                  <a:cubicBezTo>
                    <a:pt x="0" y="3"/>
                    <a:pt x="3" y="0"/>
                    <a:pt x="7" y="0"/>
                  </a:cubicBezTo>
                  <a:cubicBezTo>
                    <a:pt x="23" y="0"/>
                    <a:pt x="23" y="0"/>
                    <a:pt x="23" y="0"/>
                  </a:cubicBezTo>
                  <a:cubicBezTo>
                    <a:pt x="27" y="0"/>
                    <a:pt x="30" y="3"/>
                    <a:pt x="30" y="7"/>
                  </a:cubicBezTo>
                  <a:lnTo>
                    <a:pt x="30"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8" name="Freeform 33"/>
            <p:cNvSpPr>
              <a:spLocks noChangeArrowheads="1"/>
            </p:cNvSpPr>
            <p:nvPr/>
          </p:nvSpPr>
          <p:spPr bwMode="auto">
            <a:xfrm>
              <a:off x="688689" y="274756"/>
              <a:ext cx="85186" cy="88786"/>
            </a:xfrm>
            <a:custGeom>
              <a:avLst/>
              <a:gdLst>
                <a:gd name="T0" fmla="*/ 30 w 30"/>
                <a:gd name="T1" fmla="*/ 24 h 31"/>
                <a:gd name="T2" fmla="*/ 23 w 30"/>
                <a:gd name="T3" fmla="*/ 31 h 31"/>
                <a:gd name="T4" fmla="*/ 7 w 30"/>
                <a:gd name="T5" fmla="*/ 31 h 31"/>
                <a:gd name="T6" fmla="*/ 0 w 30"/>
                <a:gd name="T7" fmla="*/ 24 h 31"/>
                <a:gd name="T8" fmla="*/ 0 w 30"/>
                <a:gd name="T9" fmla="*/ 8 h 31"/>
                <a:gd name="T10" fmla="*/ 7 w 30"/>
                <a:gd name="T11" fmla="*/ 0 h 31"/>
                <a:gd name="T12" fmla="*/ 23 w 30"/>
                <a:gd name="T13" fmla="*/ 0 h 31"/>
                <a:gd name="T14" fmla="*/ 30 w 30"/>
                <a:gd name="T15" fmla="*/ 8 h 31"/>
                <a:gd name="T16" fmla="*/ 30 w 30"/>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1"/>
                <a:gd name="T29" fmla="*/ 30 w 30"/>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1">
                  <a:moveTo>
                    <a:pt x="30" y="24"/>
                  </a:moveTo>
                  <a:cubicBezTo>
                    <a:pt x="30" y="28"/>
                    <a:pt x="27" y="31"/>
                    <a:pt x="23" y="31"/>
                  </a:cubicBezTo>
                  <a:cubicBezTo>
                    <a:pt x="7" y="31"/>
                    <a:pt x="7" y="31"/>
                    <a:pt x="7" y="31"/>
                  </a:cubicBezTo>
                  <a:cubicBezTo>
                    <a:pt x="3" y="31"/>
                    <a:pt x="0" y="28"/>
                    <a:pt x="0" y="24"/>
                  </a:cubicBezTo>
                  <a:cubicBezTo>
                    <a:pt x="0" y="8"/>
                    <a:pt x="0" y="8"/>
                    <a:pt x="0" y="8"/>
                  </a:cubicBezTo>
                  <a:cubicBezTo>
                    <a:pt x="0" y="4"/>
                    <a:pt x="3" y="0"/>
                    <a:pt x="7" y="0"/>
                  </a:cubicBezTo>
                  <a:cubicBezTo>
                    <a:pt x="23" y="0"/>
                    <a:pt x="23" y="0"/>
                    <a:pt x="23" y="0"/>
                  </a:cubicBezTo>
                  <a:cubicBezTo>
                    <a:pt x="27" y="0"/>
                    <a:pt x="30" y="4"/>
                    <a:pt x="30" y="8"/>
                  </a:cubicBezTo>
                  <a:lnTo>
                    <a:pt x="30" y="24"/>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9" name="Freeform 34"/>
            <p:cNvSpPr>
              <a:spLocks noChangeArrowheads="1"/>
            </p:cNvSpPr>
            <p:nvPr/>
          </p:nvSpPr>
          <p:spPr bwMode="auto">
            <a:xfrm>
              <a:off x="176371" y="436730"/>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grpSp>
      <p:sp>
        <p:nvSpPr>
          <p:cNvPr id="30" name="Freeform 84"/>
          <p:cNvSpPr>
            <a:spLocks noChangeAspect="1" noEditPoints="1" noChangeArrowheads="1"/>
          </p:cNvSpPr>
          <p:nvPr/>
        </p:nvSpPr>
        <p:spPr bwMode="auto">
          <a:xfrm>
            <a:off x="7169827" y="4205438"/>
            <a:ext cx="333822" cy="333006"/>
          </a:xfrm>
          <a:custGeom>
            <a:avLst/>
            <a:gdLst>
              <a:gd name="T0" fmla="*/ 170 w 170"/>
              <a:gd name="T1" fmla="*/ 0 h 168"/>
              <a:gd name="T2" fmla="*/ 162 w 170"/>
              <a:gd name="T3" fmla="*/ 16 h 168"/>
              <a:gd name="T4" fmla="*/ 170 w 170"/>
              <a:gd name="T5" fmla="*/ 103 h 168"/>
              <a:gd name="T6" fmla="*/ 93 w 170"/>
              <a:gd name="T7" fmla="*/ 119 h 168"/>
              <a:gd name="T8" fmla="*/ 128 w 170"/>
              <a:gd name="T9" fmla="*/ 152 h 168"/>
              <a:gd name="T10" fmla="*/ 42 w 170"/>
              <a:gd name="T11" fmla="*/ 168 h 168"/>
              <a:gd name="T12" fmla="*/ 77 w 170"/>
              <a:gd name="T13" fmla="*/ 152 h 168"/>
              <a:gd name="T14" fmla="*/ 0 w 170"/>
              <a:gd name="T15" fmla="*/ 119 h 168"/>
              <a:gd name="T16" fmla="*/ 6 w 170"/>
              <a:gd name="T17" fmla="*/ 103 h 168"/>
              <a:gd name="T18" fmla="*/ 0 w 170"/>
              <a:gd name="T19" fmla="*/ 16 h 168"/>
              <a:gd name="T20" fmla="*/ 0 w 170"/>
              <a:gd name="T21" fmla="*/ 0 h 168"/>
              <a:gd name="T22" fmla="*/ 122 w 170"/>
              <a:gd name="T23" fmla="*/ 40 h 168"/>
              <a:gd name="T24" fmla="*/ 115 w 170"/>
              <a:gd name="T25" fmla="*/ 44 h 168"/>
              <a:gd name="T26" fmla="*/ 75 w 170"/>
              <a:gd name="T27" fmla="*/ 52 h 168"/>
              <a:gd name="T28" fmla="*/ 73 w 170"/>
              <a:gd name="T29" fmla="*/ 50 h 168"/>
              <a:gd name="T30" fmla="*/ 50 w 170"/>
              <a:gd name="T31" fmla="*/ 67 h 168"/>
              <a:gd name="T32" fmla="*/ 85 w 170"/>
              <a:gd name="T33" fmla="*/ 65 h 168"/>
              <a:gd name="T34" fmla="*/ 89 w 170"/>
              <a:gd name="T35" fmla="*/ 67 h 168"/>
              <a:gd name="T36" fmla="*/ 120 w 170"/>
              <a:gd name="T37" fmla="*/ 52 h 168"/>
              <a:gd name="T38" fmla="*/ 128 w 170"/>
              <a:gd name="T39" fmla="*/ 40 h 168"/>
              <a:gd name="T40" fmla="*/ 113 w 170"/>
              <a:gd name="T41" fmla="*/ 58 h 168"/>
              <a:gd name="T42" fmla="*/ 122 w 170"/>
              <a:gd name="T43" fmla="*/ 85 h 168"/>
              <a:gd name="T44" fmla="*/ 113 w 170"/>
              <a:gd name="T45" fmla="*/ 58 h 168"/>
              <a:gd name="T46" fmla="*/ 101 w 170"/>
              <a:gd name="T47" fmla="*/ 67 h 168"/>
              <a:gd name="T48" fmla="*/ 109 w 170"/>
              <a:gd name="T49" fmla="*/ 85 h 168"/>
              <a:gd name="T50" fmla="*/ 101 w 170"/>
              <a:gd name="T51" fmla="*/ 67 h 168"/>
              <a:gd name="T52" fmla="*/ 87 w 170"/>
              <a:gd name="T53" fmla="*/ 77 h 168"/>
              <a:gd name="T54" fmla="*/ 95 w 170"/>
              <a:gd name="T55" fmla="*/ 85 h 168"/>
              <a:gd name="T56" fmla="*/ 87 w 170"/>
              <a:gd name="T57" fmla="*/ 77 h 168"/>
              <a:gd name="T58" fmla="*/ 75 w 170"/>
              <a:gd name="T59" fmla="*/ 69 h 168"/>
              <a:gd name="T60" fmla="*/ 83 w 170"/>
              <a:gd name="T61" fmla="*/ 85 h 168"/>
              <a:gd name="T62" fmla="*/ 75 w 170"/>
              <a:gd name="T63" fmla="*/ 69 h 168"/>
              <a:gd name="T64" fmla="*/ 63 w 170"/>
              <a:gd name="T65" fmla="*/ 69 h 168"/>
              <a:gd name="T66" fmla="*/ 71 w 170"/>
              <a:gd name="T67" fmla="*/ 85 h 168"/>
              <a:gd name="T68" fmla="*/ 63 w 170"/>
              <a:gd name="T69" fmla="*/ 69 h 168"/>
              <a:gd name="T70" fmla="*/ 48 w 170"/>
              <a:gd name="T71" fmla="*/ 73 h 168"/>
              <a:gd name="T72" fmla="*/ 56 w 170"/>
              <a:gd name="T73" fmla="*/ 85 h 168"/>
              <a:gd name="T74" fmla="*/ 48 w 170"/>
              <a:gd name="T75" fmla="*/ 73 h 168"/>
              <a:gd name="T76" fmla="*/ 146 w 170"/>
              <a:gd name="T77" fmla="*/ 18 h 168"/>
              <a:gd name="T78" fmla="*/ 24 w 170"/>
              <a:gd name="T79" fmla="*/ 101 h 168"/>
              <a:gd name="T80" fmla="*/ 146 w 170"/>
              <a:gd name="T81" fmla="*/ 18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70"/>
              <a:gd name="T124" fmla="*/ 0 h 168"/>
              <a:gd name="T125" fmla="*/ 170 w 170"/>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70" h="168">
                <a:moveTo>
                  <a:pt x="0" y="0"/>
                </a:moveTo>
                <a:lnTo>
                  <a:pt x="170" y="0"/>
                </a:lnTo>
                <a:lnTo>
                  <a:pt x="170" y="16"/>
                </a:lnTo>
                <a:lnTo>
                  <a:pt x="162" y="16"/>
                </a:lnTo>
                <a:lnTo>
                  <a:pt x="162" y="103"/>
                </a:lnTo>
                <a:lnTo>
                  <a:pt x="170" y="103"/>
                </a:lnTo>
                <a:lnTo>
                  <a:pt x="170" y="119"/>
                </a:lnTo>
                <a:lnTo>
                  <a:pt x="93" y="119"/>
                </a:lnTo>
                <a:lnTo>
                  <a:pt x="93" y="152"/>
                </a:lnTo>
                <a:lnTo>
                  <a:pt x="128" y="152"/>
                </a:lnTo>
                <a:lnTo>
                  <a:pt x="128" y="168"/>
                </a:lnTo>
                <a:lnTo>
                  <a:pt x="42" y="168"/>
                </a:lnTo>
                <a:lnTo>
                  <a:pt x="42" y="152"/>
                </a:lnTo>
                <a:lnTo>
                  <a:pt x="77" y="152"/>
                </a:lnTo>
                <a:lnTo>
                  <a:pt x="77" y="119"/>
                </a:lnTo>
                <a:lnTo>
                  <a:pt x="0" y="119"/>
                </a:lnTo>
                <a:lnTo>
                  <a:pt x="0" y="103"/>
                </a:lnTo>
                <a:lnTo>
                  <a:pt x="6" y="103"/>
                </a:lnTo>
                <a:lnTo>
                  <a:pt x="6" y="16"/>
                </a:lnTo>
                <a:lnTo>
                  <a:pt x="0" y="16"/>
                </a:lnTo>
                <a:lnTo>
                  <a:pt x="0" y="0"/>
                </a:lnTo>
                <a:lnTo>
                  <a:pt x="0" y="0"/>
                </a:lnTo>
                <a:close/>
                <a:moveTo>
                  <a:pt x="128" y="40"/>
                </a:moveTo>
                <a:lnTo>
                  <a:pt x="122" y="40"/>
                </a:lnTo>
                <a:lnTo>
                  <a:pt x="113" y="40"/>
                </a:lnTo>
                <a:lnTo>
                  <a:pt x="115" y="44"/>
                </a:lnTo>
                <a:lnTo>
                  <a:pt x="87" y="61"/>
                </a:lnTo>
                <a:lnTo>
                  <a:pt x="75" y="52"/>
                </a:lnTo>
                <a:lnTo>
                  <a:pt x="75" y="50"/>
                </a:lnTo>
                <a:lnTo>
                  <a:pt x="73" y="50"/>
                </a:lnTo>
                <a:lnTo>
                  <a:pt x="48" y="61"/>
                </a:lnTo>
                <a:lnTo>
                  <a:pt x="50" y="67"/>
                </a:lnTo>
                <a:lnTo>
                  <a:pt x="73" y="56"/>
                </a:lnTo>
                <a:lnTo>
                  <a:pt x="85" y="65"/>
                </a:lnTo>
                <a:lnTo>
                  <a:pt x="87" y="67"/>
                </a:lnTo>
                <a:lnTo>
                  <a:pt x="89" y="67"/>
                </a:lnTo>
                <a:lnTo>
                  <a:pt x="117" y="48"/>
                </a:lnTo>
                <a:lnTo>
                  <a:pt x="120" y="52"/>
                </a:lnTo>
                <a:lnTo>
                  <a:pt x="124" y="46"/>
                </a:lnTo>
                <a:lnTo>
                  <a:pt x="128" y="40"/>
                </a:lnTo>
                <a:lnTo>
                  <a:pt x="128" y="40"/>
                </a:lnTo>
                <a:close/>
                <a:moveTo>
                  <a:pt x="113" y="58"/>
                </a:moveTo>
                <a:lnTo>
                  <a:pt x="113" y="85"/>
                </a:lnTo>
                <a:lnTo>
                  <a:pt x="122" y="85"/>
                </a:lnTo>
                <a:lnTo>
                  <a:pt x="122" y="58"/>
                </a:lnTo>
                <a:lnTo>
                  <a:pt x="113" y="58"/>
                </a:lnTo>
                <a:lnTo>
                  <a:pt x="113" y="58"/>
                </a:lnTo>
                <a:close/>
                <a:moveTo>
                  <a:pt x="101" y="67"/>
                </a:moveTo>
                <a:lnTo>
                  <a:pt x="101" y="85"/>
                </a:lnTo>
                <a:lnTo>
                  <a:pt x="109" y="85"/>
                </a:lnTo>
                <a:lnTo>
                  <a:pt x="109" y="67"/>
                </a:lnTo>
                <a:lnTo>
                  <a:pt x="101" y="67"/>
                </a:lnTo>
                <a:lnTo>
                  <a:pt x="101" y="67"/>
                </a:lnTo>
                <a:close/>
                <a:moveTo>
                  <a:pt x="87" y="77"/>
                </a:moveTo>
                <a:lnTo>
                  <a:pt x="87" y="85"/>
                </a:lnTo>
                <a:lnTo>
                  <a:pt x="95" y="85"/>
                </a:lnTo>
                <a:lnTo>
                  <a:pt x="95" y="77"/>
                </a:lnTo>
                <a:lnTo>
                  <a:pt x="87" y="77"/>
                </a:lnTo>
                <a:lnTo>
                  <a:pt x="87" y="77"/>
                </a:lnTo>
                <a:close/>
                <a:moveTo>
                  <a:pt x="75" y="69"/>
                </a:moveTo>
                <a:lnTo>
                  <a:pt x="75" y="85"/>
                </a:lnTo>
                <a:lnTo>
                  <a:pt x="83" y="85"/>
                </a:lnTo>
                <a:lnTo>
                  <a:pt x="83" y="69"/>
                </a:lnTo>
                <a:lnTo>
                  <a:pt x="75" y="69"/>
                </a:lnTo>
                <a:lnTo>
                  <a:pt x="75" y="69"/>
                </a:lnTo>
                <a:close/>
                <a:moveTo>
                  <a:pt x="63" y="69"/>
                </a:moveTo>
                <a:lnTo>
                  <a:pt x="63" y="85"/>
                </a:lnTo>
                <a:lnTo>
                  <a:pt x="71" y="85"/>
                </a:lnTo>
                <a:lnTo>
                  <a:pt x="71" y="69"/>
                </a:lnTo>
                <a:lnTo>
                  <a:pt x="63" y="69"/>
                </a:lnTo>
                <a:lnTo>
                  <a:pt x="63" y="69"/>
                </a:lnTo>
                <a:close/>
                <a:moveTo>
                  <a:pt x="48" y="73"/>
                </a:moveTo>
                <a:lnTo>
                  <a:pt x="48" y="85"/>
                </a:lnTo>
                <a:lnTo>
                  <a:pt x="56" y="85"/>
                </a:lnTo>
                <a:lnTo>
                  <a:pt x="56" y="73"/>
                </a:lnTo>
                <a:lnTo>
                  <a:pt x="48" y="73"/>
                </a:lnTo>
                <a:lnTo>
                  <a:pt x="48" y="73"/>
                </a:lnTo>
                <a:close/>
                <a:moveTo>
                  <a:pt x="146" y="18"/>
                </a:moveTo>
                <a:lnTo>
                  <a:pt x="24" y="18"/>
                </a:lnTo>
                <a:lnTo>
                  <a:pt x="24" y="101"/>
                </a:lnTo>
                <a:lnTo>
                  <a:pt x="146" y="101"/>
                </a:lnTo>
                <a:lnTo>
                  <a:pt x="146" y="18"/>
                </a:lnTo>
                <a:close/>
              </a:path>
            </a:pathLst>
          </a:custGeom>
          <a:solidFill>
            <a:schemeClr val="tx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31" name="Freeform 9"/>
          <p:cNvSpPr>
            <a:spLocks noChangeAspect="1" noEditPoints="1" noChangeArrowheads="1"/>
          </p:cNvSpPr>
          <p:nvPr/>
        </p:nvSpPr>
        <p:spPr bwMode="auto">
          <a:xfrm>
            <a:off x="9150738" y="4205437"/>
            <a:ext cx="361886" cy="333007"/>
          </a:xfrm>
          <a:custGeom>
            <a:avLst/>
            <a:gdLst>
              <a:gd name="T0" fmla="*/ 141 w 181"/>
              <a:gd name="T1" fmla="*/ 0 h 165"/>
              <a:gd name="T2" fmla="*/ 149 w 181"/>
              <a:gd name="T3" fmla="*/ 8 h 165"/>
              <a:gd name="T4" fmla="*/ 134 w 181"/>
              <a:gd name="T5" fmla="*/ 47 h 165"/>
              <a:gd name="T6" fmla="*/ 33 w 181"/>
              <a:gd name="T7" fmla="*/ 14 h 165"/>
              <a:gd name="T8" fmla="*/ 39 w 181"/>
              <a:gd name="T9" fmla="*/ 20 h 165"/>
              <a:gd name="T10" fmla="*/ 51 w 181"/>
              <a:gd name="T11" fmla="*/ 31 h 165"/>
              <a:gd name="T12" fmla="*/ 33 w 181"/>
              <a:gd name="T13" fmla="*/ 39 h 165"/>
              <a:gd name="T14" fmla="*/ 39 w 181"/>
              <a:gd name="T15" fmla="*/ 45 h 165"/>
              <a:gd name="T16" fmla="*/ 51 w 181"/>
              <a:gd name="T17" fmla="*/ 55 h 165"/>
              <a:gd name="T18" fmla="*/ 33 w 181"/>
              <a:gd name="T19" fmla="*/ 63 h 165"/>
              <a:gd name="T20" fmla="*/ 39 w 181"/>
              <a:gd name="T21" fmla="*/ 67 h 165"/>
              <a:gd name="T22" fmla="*/ 51 w 181"/>
              <a:gd name="T23" fmla="*/ 77 h 165"/>
              <a:gd name="T24" fmla="*/ 33 w 181"/>
              <a:gd name="T25" fmla="*/ 86 h 165"/>
              <a:gd name="T26" fmla="*/ 39 w 181"/>
              <a:gd name="T27" fmla="*/ 90 h 165"/>
              <a:gd name="T28" fmla="*/ 51 w 181"/>
              <a:gd name="T29" fmla="*/ 100 h 165"/>
              <a:gd name="T30" fmla="*/ 33 w 181"/>
              <a:gd name="T31" fmla="*/ 110 h 165"/>
              <a:gd name="T32" fmla="*/ 39 w 181"/>
              <a:gd name="T33" fmla="*/ 116 h 165"/>
              <a:gd name="T34" fmla="*/ 51 w 181"/>
              <a:gd name="T35" fmla="*/ 126 h 165"/>
              <a:gd name="T36" fmla="*/ 33 w 181"/>
              <a:gd name="T37" fmla="*/ 134 h 165"/>
              <a:gd name="T38" fmla="*/ 33 w 181"/>
              <a:gd name="T39" fmla="*/ 151 h 165"/>
              <a:gd name="T40" fmla="*/ 134 w 181"/>
              <a:gd name="T41" fmla="*/ 118 h 165"/>
              <a:gd name="T42" fmla="*/ 149 w 181"/>
              <a:gd name="T43" fmla="*/ 157 h 165"/>
              <a:gd name="T44" fmla="*/ 141 w 181"/>
              <a:gd name="T45" fmla="*/ 165 h 165"/>
              <a:gd name="T46" fmla="*/ 19 w 181"/>
              <a:gd name="T47" fmla="*/ 165 h 165"/>
              <a:gd name="T48" fmla="*/ 19 w 181"/>
              <a:gd name="T49" fmla="*/ 146 h 165"/>
              <a:gd name="T50" fmla="*/ 0 w 181"/>
              <a:gd name="T51" fmla="*/ 132 h 165"/>
              <a:gd name="T52" fmla="*/ 19 w 181"/>
              <a:gd name="T53" fmla="*/ 120 h 165"/>
              <a:gd name="T54" fmla="*/ 0 w 181"/>
              <a:gd name="T55" fmla="*/ 108 h 165"/>
              <a:gd name="T56" fmla="*/ 19 w 181"/>
              <a:gd name="T57" fmla="*/ 98 h 165"/>
              <a:gd name="T58" fmla="*/ 0 w 181"/>
              <a:gd name="T59" fmla="*/ 83 h 165"/>
              <a:gd name="T60" fmla="*/ 19 w 181"/>
              <a:gd name="T61" fmla="*/ 75 h 165"/>
              <a:gd name="T62" fmla="*/ 0 w 181"/>
              <a:gd name="T63" fmla="*/ 61 h 165"/>
              <a:gd name="T64" fmla="*/ 19 w 181"/>
              <a:gd name="T65" fmla="*/ 51 h 165"/>
              <a:gd name="T66" fmla="*/ 0 w 181"/>
              <a:gd name="T67" fmla="*/ 39 h 165"/>
              <a:gd name="T68" fmla="*/ 19 w 181"/>
              <a:gd name="T69" fmla="*/ 8 h 165"/>
              <a:gd name="T70" fmla="*/ 27 w 181"/>
              <a:gd name="T71" fmla="*/ 0 h 165"/>
              <a:gd name="T72" fmla="*/ 63 w 181"/>
              <a:gd name="T73" fmla="*/ 79 h 165"/>
              <a:gd name="T74" fmla="*/ 84 w 181"/>
              <a:gd name="T75" fmla="*/ 88 h 165"/>
              <a:gd name="T76" fmla="*/ 63 w 181"/>
              <a:gd name="T77" fmla="*/ 79 h 165"/>
              <a:gd name="T78" fmla="*/ 63 w 181"/>
              <a:gd name="T79" fmla="*/ 61 h 165"/>
              <a:gd name="T80" fmla="*/ 100 w 181"/>
              <a:gd name="T81" fmla="*/ 69 h 165"/>
              <a:gd name="T82" fmla="*/ 63 w 181"/>
              <a:gd name="T83" fmla="*/ 61 h 165"/>
              <a:gd name="T84" fmla="*/ 63 w 181"/>
              <a:gd name="T85" fmla="*/ 45 h 165"/>
              <a:gd name="T86" fmla="*/ 116 w 181"/>
              <a:gd name="T87" fmla="*/ 53 h 165"/>
              <a:gd name="T88" fmla="*/ 63 w 181"/>
              <a:gd name="T89" fmla="*/ 45 h 165"/>
              <a:gd name="T90" fmla="*/ 63 w 181"/>
              <a:gd name="T91" fmla="*/ 29 h 165"/>
              <a:gd name="T92" fmla="*/ 116 w 181"/>
              <a:gd name="T93" fmla="*/ 35 h 165"/>
              <a:gd name="T94" fmla="*/ 63 w 181"/>
              <a:gd name="T95" fmla="*/ 29 h 165"/>
              <a:gd name="T96" fmla="*/ 84 w 181"/>
              <a:gd name="T97" fmla="*/ 130 h 165"/>
              <a:gd name="T98" fmla="*/ 106 w 181"/>
              <a:gd name="T99" fmla="*/ 130 h 165"/>
              <a:gd name="T100" fmla="*/ 86 w 181"/>
              <a:gd name="T101" fmla="*/ 108 h 165"/>
              <a:gd name="T102" fmla="*/ 84 w 181"/>
              <a:gd name="T103" fmla="*/ 130 h 165"/>
              <a:gd name="T104" fmla="*/ 161 w 181"/>
              <a:gd name="T105" fmla="*/ 37 h 165"/>
              <a:gd name="T106" fmla="*/ 116 w 181"/>
              <a:gd name="T107" fmla="*/ 120 h 165"/>
              <a:gd name="T108" fmla="*/ 161 w 181"/>
              <a:gd name="T109" fmla="*/ 37 h 16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1"/>
              <a:gd name="T166" fmla="*/ 0 h 165"/>
              <a:gd name="T167" fmla="*/ 181 w 181"/>
              <a:gd name="T168" fmla="*/ 165 h 16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1" h="165">
                <a:moveTo>
                  <a:pt x="27" y="0"/>
                </a:moveTo>
                <a:lnTo>
                  <a:pt x="141" y="0"/>
                </a:lnTo>
                <a:lnTo>
                  <a:pt x="149" y="0"/>
                </a:lnTo>
                <a:lnTo>
                  <a:pt x="149" y="8"/>
                </a:lnTo>
                <a:lnTo>
                  <a:pt x="149" y="35"/>
                </a:lnTo>
                <a:lnTo>
                  <a:pt x="134" y="47"/>
                </a:lnTo>
                <a:lnTo>
                  <a:pt x="134" y="14"/>
                </a:lnTo>
                <a:lnTo>
                  <a:pt x="33" y="14"/>
                </a:lnTo>
                <a:lnTo>
                  <a:pt x="33" y="25"/>
                </a:lnTo>
                <a:lnTo>
                  <a:pt x="39" y="20"/>
                </a:lnTo>
                <a:lnTo>
                  <a:pt x="47" y="18"/>
                </a:lnTo>
                <a:lnTo>
                  <a:pt x="51" y="31"/>
                </a:lnTo>
                <a:lnTo>
                  <a:pt x="45" y="35"/>
                </a:lnTo>
                <a:lnTo>
                  <a:pt x="33" y="39"/>
                </a:lnTo>
                <a:lnTo>
                  <a:pt x="33" y="47"/>
                </a:lnTo>
                <a:lnTo>
                  <a:pt x="39" y="45"/>
                </a:lnTo>
                <a:lnTo>
                  <a:pt x="47" y="41"/>
                </a:lnTo>
                <a:lnTo>
                  <a:pt x="51" y="55"/>
                </a:lnTo>
                <a:lnTo>
                  <a:pt x="45" y="57"/>
                </a:lnTo>
                <a:lnTo>
                  <a:pt x="33" y="63"/>
                </a:lnTo>
                <a:lnTo>
                  <a:pt x="33" y="71"/>
                </a:lnTo>
                <a:lnTo>
                  <a:pt x="39" y="67"/>
                </a:lnTo>
                <a:lnTo>
                  <a:pt x="47" y="65"/>
                </a:lnTo>
                <a:lnTo>
                  <a:pt x="51" y="77"/>
                </a:lnTo>
                <a:lnTo>
                  <a:pt x="45" y="81"/>
                </a:lnTo>
                <a:lnTo>
                  <a:pt x="33" y="86"/>
                </a:lnTo>
                <a:lnTo>
                  <a:pt x="33" y="94"/>
                </a:lnTo>
                <a:lnTo>
                  <a:pt x="39" y="90"/>
                </a:lnTo>
                <a:lnTo>
                  <a:pt x="47" y="88"/>
                </a:lnTo>
                <a:lnTo>
                  <a:pt x="51" y="100"/>
                </a:lnTo>
                <a:lnTo>
                  <a:pt x="45" y="104"/>
                </a:lnTo>
                <a:lnTo>
                  <a:pt x="33" y="110"/>
                </a:lnTo>
                <a:lnTo>
                  <a:pt x="33" y="118"/>
                </a:lnTo>
                <a:lnTo>
                  <a:pt x="39" y="116"/>
                </a:lnTo>
                <a:lnTo>
                  <a:pt x="47" y="112"/>
                </a:lnTo>
                <a:lnTo>
                  <a:pt x="51" y="126"/>
                </a:lnTo>
                <a:lnTo>
                  <a:pt x="45" y="128"/>
                </a:lnTo>
                <a:lnTo>
                  <a:pt x="33" y="134"/>
                </a:lnTo>
                <a:lnTo>
                  <a:pt x="33" y="146"/>
                </a:lnTo>
                <a:lnTo>
                  <a:pt x="33" y="151"/>
                </a:lnTo>
                <a:lnTo>
                  <a:pt x="134" y="151"/>
                </a:lnTo>
                <a:lnTo>
                  <a:pt x="134" y="118"/>
                </a:lnTo>
                <a:lnTo>
                  <a:pt x="149" y="106"/>
                </a:lnTo>
                <a:lnTo>
                  <a:pt x="149" y="157"/>
                </a:lnTo>
                <a:lnTo>
                  <a:pt x="149" y="165"/>
                </a:lnTo>
                <a:lnTo>
                  <a:pt x="141" y="165"/>
                </a:lnTo>
                <a:lnTo>
                  <a:pt x="27" y="165"/>
                </a:lnTo>
                <a:lnTo>
                  <a:pt x="19" y="165"/>
                </a:lnTo>
                <a:lnTo>
                  <a:pt x="19" y="157"/>
                </a:lnTo>
                <a:lnTo>
                  <a:pt x="19" y="146"/>
                </a:lnTo>
                <a:lnTo>
                  <a:pt x="4" y="146"/>
                </a:lnTo>
                <a:lnTo>
                  <a:pt x="0" y="132"/>
                </a:lnTo>
                <a:lnTo>
                  <a:pt x="19" y="124"/>
                </a:lnTo>
                <a:lnTo>
                  <a:pt x="19" y="120"/>
                </a:lnTo>
                <a:lnTo>
                  <a:pt x="4" y="120"/>
                </a:lnTo>
                <a:lnTo>
                  <a:pt x="0" y="108"/>
                </a:lnTo>
                <a:lnTo>
                  <a:pt x="19" y="100"/>
                </a:lnTo>
                <a:lnTo>
                  <a:pt x="19" y="98"/>
                </a:lnTo>
                <a:lnTo>
                  <a:pt x="4" y="98"/>
                </a:lnTo>
                <a:lnTo>
                  <a:pt x="0" y="83"/>
                </a:lnTo>
                <a:lnTo>
                  <a:pt x="19" y="77"/>
                </a:lnTo>
                <a:lnTo>
                  <a:pt x="19" y="75"/>
                </a:lnTo>
                <a:lnTo>
                  <a:pt x="4" y="75"/>
                </a:lnTo>
                <a:lnTo>
                  <a:pt x="0" y="61"/>
                </a:lnTo>
                <a:lnTo>
                  <a:pt x="19" y="53"/>
                </a:lnTo>
                <a:lnTo>
                  <a:pt x="19" y="51"/>
                </a:lnTo>
                <a:lnTo>
                  <a:pt x="4" y="51"/>
                </a:lnTo>
                <a:lnTo>
                  <a:pt x="0" y="39"/>
                </a:lnTo>
                <a:lnTo>
                  <a:pt x="19" y="31"/>
                </a:lnTo>
                <a:lnTo>
                  <a:pt x="19" y="8"/>
                </a:lnTo>
                <a:lnTo>
                  <a:pt x="19" y="0"/>
                </a:lnTo>
                <a:lnTo>
                  <a:pt x="27" y="0"/>
                </a:lnTo>
                <a:lnTo>
                  <a:pt x="27" y="0"/>
                </a:lnTo>
                <a:close/>
                <a:moveTo>
                  <a:pt x="63" y="79"/>
                </a:moveTo>
                <a:lnTo>
                  <a:pt x="63" y="88"/>
                </a:lnTo>
                <a:lnTo>
                  <a:pt x="84" y="88"/>
                </a:lnTo>
                <a:lnTo>
                  <a:pt x="84" y="79"/>
                </a:lnTo>
                <a:lnTo>
                  <a:pt x="63" y="79"/>
                </a:lnTo>
                <a:lnTo>
                  <a:pt x="63" y="79"/>
                </a:lnTo>
                <a:close/>
                <a:moveTo>
                  <a:pt x="63" y="61"/>
                </a:moveTo>
                <a:lnTo>
                  <a:pt x="63" y="69"/>
                </a:lnTo>
                <a:lnTo>
                  <a:pt x="100" y="69"/>
                </a:lnTo>
                <a:lnTo>
                  <a:pt x="100" y="61"/>
                </a:lnTo>
                <a:lnTo>
                  <a:pt x="63" y="61"/>
                </a:lnTo>
                <a:lnTo>
                  <a:pt x="63" y="61"/>
                </a:lnTo>
                <a:close/>
                <a:moveTo>
                  <a:pt x="63" y="45"/>
                </a:moveTo>
                <a:lnTo>
                  <a:pt x="63" y="53"/>
                </a:lnTo>
                <a:lnTo>
                  <a:pt x="116" y="53"/>
                </a:lnTo>
                <a:lnTo>
                  <a:pt x="116" y="45"/>
                </a:lnTo>
                <a:lnTo>
                  <a:pt x="63" y="45"/>
                </a:lnTo>
                <a:lnTo>
                  <a:pt x="63" y="45"/>
                </a:lnTo>
                <a:close/>
                <a:moveTo>
                  <a:pt x="63" y="29"/>
                </a:moveTo>
                <a:lnTo>
                  <a:pt x="63" y="35"/>
                </a:lnTo>
                <a:lnTo>
                  <a:pt x="116" y="35"/>
                </a:lnTo>
                <a:lnTo>
                  <a:pt x="116" y="29"/>
                </a:lnTo>
                <a:lnTo>
                  <a:pt x="63" y="29"/>
                </a:lnTo>
                <a:lnTo>
                  <a:pt x="63" y="29"/>
                </a:lnTo>
                <a:close/>
                <a:moveTo>
                  <a:pt x="84" y="130"/>
                </a:moveTo>
                <a:lnTo>
                  <a:pt x="96" y="130"/>
                </a:lnTo>
                <a:lnTo>
                  <a:pt x="106" y="130"/>
                </a:lnTo>
                <a:lnTo>
                  <a:pt x="96" y="118"/>
                </a:lnTo>
                <a:lnTo>
                  <a:pt x="86" y="108"/>
                </a:lnTo>
                <a:lnTo>
                  <a:pt x="86" y="120"/>
                </a:lnTo>
                <a:lnTo>
                  <a:pt x="84" y="130"/>
                </a:lnTo>
                <a:lnTo>
                  <a:pt x="84" y="130"/>
                </a:lnTo>
                <a:close/>
                <a:moveTo>
                  <a:pt x="161" y="37"/>
                </a:moveTo>
                <a:lnTo>
                  <a:pt x="96" y="100"/>
                </a:lnTo>
                <a:lnTo>
                  <a:pt x="116" y="120"/>
                </a:lnTo>
                <a:lnTo>
                  <a:pt x="181" y="57"/>
                </a:lnTo>
                <a:lnTo>
                  <a:pt x="161" y="37"/>
                </a:lnTo>
                <a:close/>
              </a:path>
            </a:pathLst>
          </a:custGeom>
          <a:solidFill>
            <a:schemeClr val="tx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32" name="TextBox 84"/>
          <p:cNvSpPr txBox="1"/>
          <p:nvPr/>
        </p:nvSpPr>
        <p:spPr>
          <a:xfrm>
            <a:off x="6738173" y="4906258"/>
            <a:ext cx="4267515" cy="954107"/>
          </a:xfrm>
          <a:prstGeom prst="rect">
            <a:avLst/>
          </a:prstGeom>
          <a:noFill/>
        </p:spPr>
        <p:txBody>
          <a:bodyPr wrap="none" rtlCol="0">
            <a:spAutoFit/>
          </a:bodyPr>
          <a:lstStyle/>
          <a:p>
            <a:r>
              <a:rPr lang="zh-CN" altLang="en-US" sz="1400" b="1" dirty="0">
                <a:solidFill>
                  <a:sysClr val="windowText" lastClr="000000"/>
                </a:solidFill>
                <a:latin typeface="微软雅黑" panose="020B0503020204020204" pitchFamily="34" charset="-122"/>
                <a:ea typeface="微软雅黑" panose="020B0503020204020204" pitchFamily="34" charset="-122"/>
              </a:rPr>
              <a:t>汇报人：董震宇         </a:t>
            </a:r>
            <a:r>
              <a:rPr lang="en-US" altLang="zh-CN" sz="1400" b="1" dirty="0">
                <a:solidFill>
                  <a:sysClr val="windowText" lastClr="000000"/>
                </a:solidFill>
                <a:latin typeface="微软雅黑" panose="020B0503020204020204" pitchFamily="34" charset="-122"/>
                <a:ea typeface="微软雅黑" panose="020B0503020204020204" pitchFamily="34" charset="-122"/>
              </a:rPr>
              <a:t>		</a:t>
            </a:r>
            <a:r>
              <a:rPr lang="zh-CN" altLang="en-US" sz="1400" b="1" dirty="0">
                <a:solidFill>
                  <a:sysClr val="windowText" lastClr="000000"/>
                </a:solidFill>
                <a:latin typeface="微软雅黑" panose="020B0503020204020204" pitchFamily="34" charset="-122"/>
                <a:ea typeface="微软雅黑" panose="020B0503020204020204" pitchFamily="34" charset="-122"/>
              </a:rPr>
              <a:t>学号：</a:t>
            </a:r>
            <a:r>
              <a:rPr lang="en-US" altLang="zh-CN" sz="1400" b="1" dirty="0">
                <a:solidFill>
                  <a:sysClr val="windowText" lastClr="000000"/>
                </a:solidFill>
                <a:latin typeface="微软雅黑" panose="020B0503020204020204" pitchFamily="34" charset="-122"/>
                <a:ea typeface="微软雅黑" panose="020B0503020204020204" pitchFamily="34" charset="-122"/>
              </a:rPr>
              <a:t>1852143</a:t>
            </a:r>
          </a:p>
          <a:p>
            <a:endParaRPr lang="en-US" altLang="zh-CN" sz="1400" b="1" dirty="0">
              <a:solidFill>
                <a:sysClr val="windowText" lastClr="000000"/>
              </a:solidFill>
              <a:latin typeface="微软雅黑" panose="020B0503020204020204" pitchFamily="34" charset="-122"/>
              <a:ea typeface="微软雅黑" panose="020B0503020204020204" pitchFamily="34" charset="-122"/>
            </a:endParaRPr>
          </a:p>
          <a:p>
            <a:endParaRPr lang="en-US" altLang="zh-CN" sz="1400" b="1" dirty="0">
              <a:solidFill>
                <a:sysClr val="windowText" lastClr="000000"/>
              </a:solidFill>
              <a:latin typeface="微软雅黑" panose="020B0503020204020204" pitchFamily="34" charset="-122"/>
              <a:ea typeface="微软雅黑" panose="020B0503020204020204" pitchFamily="34" charset="-122"/>
            </a:endParaRPr>
          </a:p>
          <a:p>
            <a:pPr algn="ctr"/>
            <a:r>
              <a:rPr lang="zh-CN" altLang="en-US" sz="1400" b="1" dirty="0">
                <a:solidFill>
                  <a:sysClr val="windowText" lastClr="000000"/>
                </a:solidFill>
                <a:latin typeface="微软雅黑" panose="020B0503020204020204" pitchFamily="34" charset="-122"/>
                <a:ea typeface="微软雅黑" panose="020B0503020204020204" pitchFamily="34" charset="-122"/>
              </a:rPr>
              <a:t>日期：</a:t>
            </a:r>
            <a:r>
              <a:rPr lang="en-US" altLang="zh-CN" sz="1400" b="1" dirty="0">
                <a:solidFill>
                  <a:sysClr val="windowText" lastClr="000000"/>
                </a:solidFill>
                <a:latin typeface="微软雅黑" panose="020B0503020204020204" pitchFamily="34" charset="-122"/>
                <a:ea typeface="微软雅黑" panose="020B0503020204020204" pitchFamily="34" charset="-122"/>
              </a:rPr>
              <a:t>2019</a:t>
            </a:r>
            <a:r>
              <a:rPr lang="zh-CN" altLang="en-US" sz="1400" b="1" dirty="0">
                <a:solidFill>
                  <a:sysClr val="windowText" lastClr="000000"/>
                </a:solidFill>
                <a:latin typeface="微软雅黑" panose="020B0503020204020204" pitchFamily="34" charset="-122"/>
                <a:ea typeface="微软雅黑" panose="020B0503020204020204" pitchFamily="34" charset="-122"/>
              </a:rPr>
              <a:t>年</a:t>
            </a:r>
            <a:r>
              <a:rPr lang="en-US" altLang="zh-CN" sz="1400" b="1" dirty="0">
                <a:solidFill>
                  <a:sysClr val="windowText" lastClr="000000"/>
                </a:solidFill>
                <a:latin typeface="微软雅黑" panose="020B0503020204020204" pitchFamily="34" charset="-122"/>
                <a:ea typeface="微软雅黑" panose="020B0503020204020204" pitchFamily="34" charset="-122"/>
              </a:rPr>
              <a:t>1</a:t>
            </a:r>
            <a:r>
              <a:rPr lang="zh-CN" altLang="en-US" sz="1400" b="1" dirty="0">
                <a:solidFill>
                  <a:sysClr val="windowText" lastClr="000000"/>
                </a:solidFill>
                <a:latin typeface="微软雅黑" panose="020B0503020204020204" pitchFamily="34" charset="-122"/>
                <a:ea typeface="微软雅黑" panose="020B0503020204020204" pitchFamily="34" charset="-122"/>
              </a:rPr>
              <a:t>月</a:t>
            </a:r>
            <a:r>
              <a:rPr lang="en-US" altLang="zh-CN" sz="1400" b="1" dirty="0">
                <a:solidFill>
                  <a:sysClr val="windowText" lastClr="000000"/>
                </a:solidFill>
                <a:latin typeface="微软雅黑" panose="020B0503020204020204" pitchFamily="34" charset="-122"/>
                <a:ea typeface="微软雅黑" panose="020B0503020204020204" pitchFamily="34" charset="-122"/>
              </a:rPr>
              <a:t>4</a:t>
            </a:r>
            <a:r>
              <a:rPr lang="zh-CN" altLang="en-US" sz="1400" b="1" dirty="0">
                <a:solidFill>
                  <a:sysClr val="windowText" lastClr="000000"/>
                </a:solidFill>
                <a:latin typeface="微软雅黑" panose="020B0503020204020204" pitchFamily="34" charset="-122"/>
                <a:ea typeface="微软雅黑" panose="020B0503020204020204" pitchFamily="34" charset="-122"/>
              </a:rPr>
              <a:t>日</a:t>
            </a:r>
          </a:p>
        </p:txBody>
      </p:sp>
      <p:pic>
        <p:nvPicPr>
          <p:cNvPr id="1025" name="Picture 1" descr="page7image40606416">
            <a:extLst>
              <a:ext uri="{FF2B5EF4-FFF2-40B4-BE49-F238E27FC236}">
                <a16:creationId xmlns:a16="http://schemas.microsoft.com/office/drawing/2014/main" id="{182A1475-C49C-AA4E-AAA3-FA0AD50409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402" y="646729"/>
            <a:ext cx="5454817" cy="54911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type="lt">
                                    <p:tmPct val="8000"/>
                                  </p:iterate>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16" presetClass="entr" presetSubtype="37"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arn(outVertical)">
                                      <p:cBhvr>
                                        <p:cTn id="11" dur="500"/>
                                        <p:tgtEl>
                                          <p:spTgt spid="5"/>
                                        </p:tgtEl>
                                      </p:cBhvr>
                                    </p:animEffect>
                                  </p:childTnLst>
                                </p:cTn>
                              </p:par>
                            </p:childTnLst>
                          </p:cTn>
                        </p:par>
                        <p:par>
                          <p:cTn id="12" fill="hold">
                            <p:stCondLst>
                              <p:cond delay="900"/>
                            </p:stCondLst>
                            <p:childTnLst>
                              <p:par>
                                <p:cTn id="13" presetID="49" presetClass="entr" presetSubtype="0" decel="10000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ppt_w</p:attrName>
                                        </p:attrNameLst>
                                      </p:cBhvr>
                                      <p:tavLst>
                                        <p:tav tm="0">
                                          <p:val>
                                            <p:fltVal val="0"/>
                                          </p:val>
                                        </p:tav>
                                        <p:tav tm="100000">
                                          <p:val>
                                            <p:strVal val="#ppt_w"/>
                                          </p:val>
                                        </p:tav>
                                      </p:tavLst>
                                    </p:anim>
                                    <p:anim calcmode="lin" valueType="num">
                                      <p:cBhvr>
                                        <p:cTn id="16" dur="500" fill="hold"/>
                                        <p:tgtEl>
                                          <p:spTgt spid="9"/>
                                        </p:tgtEl>
                                        <p:attrNameLst>
                                          <p:attrName>ppt_h</p:attrName>
                                        </p:attrNameLst>
                                      </p:cBhvr>
                                      <p:tavLst>
                                        <p:tav tm="0">
                                          <p:val>
                                            <p:fltVal val="0"/>
                                          </p:val>
                                        </p:tav>
                                        <p:tav tm="100000">
                                          <p:val>
                                            <p:strVal val="#ppt_h"/>
                                          </p:val>
                                        </p:tav>
                                      </p:tavLst>
                                    </p:anim>
                                    <p:anim calcmode="lin" valueType="num">
                                      <p:cBhvr>
                                        <p:cTn id="17" dur="500" fill="hold"/>
                                        <p:tgtEl>
                                          <p:spTgt spid="9"/>
                                        </p:tgtEl>
                                        <p:attrNameLst>
                                          <p:attrName>style.rotation</p:attrName>
                                        </p:attrNameLst>
                                      </p:cBhvr>
                                      <p:tavLst>
                                        <p:tav tm="0">
                                          <p:val>
                                            <p:fltVal val="360"/>
                                          </p:val>
                                        </p:tav>
                                        <p:tav tm="100000">
                                          <p:val>
                                            <p:fltVal val="0"/>
                                          </p:val>
                                        </p:tav>
                                      </p:tavLst>
                                    </p:anim>
                                    <p:animEffect transition="in" filter="fade">
                                      <p:cBhvr>
                                        <p:cTn id="18" dur="500"/>
                                        <p:tgtEl>
                                          <p:spTgt spid="9"/>
                                        </p:tgtEl>
                                      </p:cBhvr>
                                    </p:animEffect>
                                  </p:childTnLst>
                                </p:cTn>
                              </p:par>
                              <p:par>
                                <p:cTn id="19" presetID="49" presetClass="entr" presetSubtype="0" decel="10000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 calcmode="lin" valueType="num">
                                      <p:cBhvr>
                                        <p:cTn id="23" dur="500" fill="hold"/>
                                        <p:tgtEl>
                                          <p:spTgt spid="15"/>
                                        </p:tgtEl>
                                        <p:attrNameLst>
                                          <p:attrName>style.rotation</p:attrName>
                                        </p:attrNameLst>
                                      </p:cBhvr>
                                      <p:tavLst>
                                        <p:tav tm="0">
                                          <p:val>
                                            <p:fltVal val="360"/>
                                          </p:val>
                                        </p:tav>
                                        <p:tav tm="100000">
                                          <p:val>
                                            <p:fltVal val="0"/>
                                          </p:val>
                                        </p:tav>
                                      </p:tavLst>
                                    </p:anim>
                                    <p:animEffect transition="in" filter="fade">
                                      <p:cBhvr>
                                        <p:cTn id="24" dur="500"/>
                                        <p:tgtEl>
                                          <p:spTgt spid="15"/>
                                        </p:tgtEl>
                                      </p:cBhvr>
                                    </p:animEffect>
                                  </p:childTnLst>
                                </p:cTn>
                              </p:par>
                              <p:par>
                                <p:cTn id="25" presetID="49" presetClass="entr" presetSubtype="0" decel="10000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ppt_w</p:attrName>
                                        </p:attrNameLst>
                                      </p:cBhvr>
                                      <p:tavLst>
                                        <p:tav tm="0">
                                          <p:val>
                                            <p:fltVal val="0"/>
                                          </p:val>
                                        </p:tav>
                                        <p:tav tm="100000">
                                          <p:val>
                                            <p:strVal val="#ppt_w"/>
                                          </p:val>
                                        </p:tav>
                                      </p:tavLst>
                                    </p:anim>
                                    <p:anim calcmode="lin" valueType="num">
                                      <p:cBhvr>
                                        <p:cTn id="28" dur="500" fill="hold"/>
                                        <p:tgtEl>
                                          <p:spTgt spid="18"/>
                                        </p:tgtEl>
                                        <p:attrNameLst>
                                          <p:attrName>ppt_h</p:attrName>
                                        </p:attrNameLst>
                                      </p:cBhvr>
                                      <p:tavLst>
                                        <p:tav tm="0">
                                          <p:val>
                                            <p:fltVal val="0"/>
                                          </p:val>
                                        </p:tav>
                                        <p:tav tm="100000">
                                          <p:val>
                                            <p:strVal val="#ppt_h"/>
                                          </p:val>
                                        </p:tav>
                                      </p:tavLst>
                                    </p:anim>
                                    <p:anim calcmode="lin" valueType="num">
                                      <p:cBhvr>
                                        <p:cTn id="29" dur="500" fill="hold"/>
                                        <p:tgtEl>
                                          <p:spTgt spid="18"/>
                                        </p:tgtEl>
                                        <p:attrNameLst>
                                          <p:attrName>style.rotation</p:attrName>
                                        </p:attrNameLst>
                                      </p:cBhvr>
                                      <p:tavLst>
                                        <p:tav tm="0">
                                          <p:val>
                                            <p:fltVal val="360"/>
                                          </p:val>
                                        </p:tav>
                                        <p:tav tm="100000">
                                          <p:val>
                                            <p:fltVal val="0"/>
                                          </p:val>
                                        </p:tav>
                                      </p:tavLst>
                                    </p:anim>
                                    <p:animEffect transition="in" filter="fade">
                                      <p:cBhvr>
                                        <p:cTn id="30" dur="500"/>
                                        <p:tgtEl>
                                          <p:spTgt spid="18"/>
                                        </p:tgtEl>
                                      </p:cBhvr>
                                    </p:animEffect>
                                  </p:childTnLst>
                                </p:cTn>
                              </p:par>
                              <p:par>
                                <p:cTn id="31" presetID="49" presetClass="entr" presetSubtype="0" decel="10000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p:cTn id="33" dur="500" fill="hold"/>
                                        <p:tgtEl>
                                          <p:spTgt spid="30"/>
                                        </p:tgtEl>
                                        <p:attrNameLst>
                                          <p:attrName>ppt_w</p:attrName>
                                        </p:attrNameLst>
                                      </p:cBhvr>
                                      <p:tavLst>
                                        <p:tav tm="0">
                                          <p:val>
                                            <p:fltVal val="0"/>
                                          </p:val>
                                        </p:tav>
                                        <p:tav tm="100000">
                                          <p:val>
                                            <p:strVal val="#ppt_w"/>
                                          </p:val>
                                        </p:tav>
                                      </p:tavLst>
                                    </p:anim>
                                    <p:anim calcmode="lin" valueType="num">
                                      <p:cBhvr>
                                        <p:cTn id="34" dur="500" fill="hold"/>
                                        <p:tgtEl>
                                          <p:spTgt spid="30"/>
                                        </p:tgtEl>
                                        <p:attrNameLst>
                                          <p:attrName>ppt_h</p:attrName>
                                        </p:attrNameLst>
                                      </p:cBhvr>
                                      <p:tavLst>
                                        <p:tav tm="0">
                                          <p:val>
                                            <p:fltVal val="0"/>
                                          </p:val>
                                        </p:tav>
                                        <p:tav tm="100000">
                                          <p:val>
                                            <p:strVal val="#ppt_h"/>
                                          </p:val>
                                        </p:tav>
                                      </p:tavLst>
                                    </p:anim>
                                    <p:anim calcmode="lin" valueType="num">
                                      <p:cBhvr>
                                        <p:cTn id="35" dur="500" fill="hold"/>
                                        <p:tgtEl>
                                          <p:spTgt spid="30"/>
                                        </p:tgtEl>
                                        <p:attrNameLst>
                                          <p:attrName>style.rotation</p:attrName>
                                        </p:attrNameLst>
                                      </p:cBhvr>
                                      <p:tavLst>
                                        <p:tav tm="0">
                                          <p:val>
                                            <p:fltVal val="360"/>
                                          </p:val>
                                        </p:tav>
                                        <p:tav tm="100000">
                                          <p:val>
                                            <p:fltVal val="0"/>
                                          </p:val>
                                        </p:tav>
                                      </p:tavLst>
                                    </p:anim>
                                    <p:animEffect transition="in" filter="fade">
                                      <p:cBhvr>
                                        <p:cTn id="36" dur="500"/>
                                        <p:tgtEl>
                                          <p:spTgt spid="30"/>
                                        </p:tgtEl>
                                      </p:cBhvr>
                                    </p:animEffect>
                                  </p:childTnLst>
                                </p:cTn>
                              </p:par>
                              <p:par>
                                <p:cTn id="37" presetID="49" presetClass="entr" presetSubtype="0" decel="100000"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p:cTn id="39" dur="500" fill="hold"/>
                                        <p:tgtEl>
                                          <p:spTgt spid="31"/>
                                        </p:tgtEl>
                                        <p:attrNameLst>
                                          <p:attrName>ppt_w</p:attrName>
                                        </p:attrNameLst>
                                      </p:cBhvr>
                                      <p:tavLst>
                                        <p:tav tm="0">
                                          <p:val>
                                            <p:fltVal val="0"/>
                                          </p:val>
                                        </p:tav>
                                        <p:tav tm="100000">
                                          <p:val>
                                            <p:strVal val="#ppt_w"/>
                                          </p:val>
                                        </p:tav>
                                      </p:tavLst>
                                    </p:anim>
                                    <p:anim calcmode="lin" valueType="num">
                                      <p:cBhvr>
                                        <p:cTn id="40" dur="500" fill="hold"/>
                                        <p:tgtEl>
                                          <p:spTgt spid="31"/>
                                        </p:tgtEl>
                                        <p:attrNameLst>
                                          <p:attrName>ppt_h</p:attrName>
                                        </p:attrNameLst>
                                      </p:cBhvr>
                                      <p:tavLst>
                                        <p:tav tm="0">
                                          <p:val>
                                            <p:fltVal val="0"/>
                                          </p:val>
                                        </p:tav>
                                        <p:tav tm="100000">
                                          <p:val>
                                            <p:strVal val="#ppt_h"/>
                                          </p:val>
                                        </p:tav>
                                      </p:tavLst>
                                    </p:anim>
                                    <p:anim calcmode="lin" valueType="num">
                                      <p:cBhvr>
                                        <p:cTn id="41" dur="500" fill="hold"/>
                                        <p:tgtEl>
                                          <p:spTgt spid="31"/>
                                        </p:tgtEl>
                                        <p:attrNameLst>
                                          <p:attrName>style.rotation</p:attrName>
                                        </p:attrNameLst>
                                      </p:cBhvr>
                                      <p:tavLst>
                                        <p:tav tm="0">
                                          <p:val>
                                            <p:fltVal val="360"/>
                                          </p:val>
                                        </p:tav>
                                        <p:tav tm="100000">
                                          <p:val>
                                            <p:fltVal val="0"/>
                                          </p:val>
                                        </p:tav>
                                      </p:tavLst>
                                    </p:anim>
                                    <p:animEffect transition="in" filter="fade">
                                      <p:cBhvr>
                                        <p:cTn id="42" dur="500"/>
                                        <p:tgtEl>
                                          <p:spTgt spid="31"/>
                                        </p:tgtEl>
                                      </p:cBhvr>
                                    </p:animEffect>
                                  </p:childTnLst>
                                </p:cTn>
                              </p:par>
                            </p:childTnLst>
                          </p:cTn>
                        </p:par>
                        <p:par>
                          <p:cTn id="43" fill="hold">
                            <p:stCondLst>
                              <p:cond delay="1400"/>
                            </p:stCondLst>
                            <p:childTnLst>
                              <p:par>
                                <p:cTn id="44" presetID="42" presetClass="entr" presetSubtype="0" fill="hold" grpId="0" nodeType="after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fade">
                                      <p:cBhvr>
                                        <p:cTn id="46" dur="1000"/>
                                        <p:tgtEl>
                                          <p:spTgt spid="32"/>
                                        </p:tgtEl>
                                      </p:cBhvr>
                                    </p:animEffect>
                                    <p:anim calcmode="lin" valueType="num">
                                      <p:cBhvr>
                                        <p:cTn id="47" dur="1000" fill="hold"/>
                                        <p:tgtEl>
                                          <p:spTgt spid="32"/>
                                        </p:tgtEl>
                                        <p:attrNameLst>
                                          <p:attrName>ppt_x</p:attrName>
                                        </p:attrNameLst>
                                      </p:cBhvr>
                                      <p:tavLst>
                                        <p:tav tm="0">
                                          <p:val>
                                            <p:strVal val="#ppt_x"/>
                                          </p:val>
                                        </p:tav>
                                        <p:tav tm="100000">
                                          <p:val>
                                            <p:strVal val="#ppt_x"/>
                                          </p:val>
                                        </p:tav>
                                      </p:tavLst>
                                    </p:anim>
                                    <p:anim calcmode="lin" valueType="num">
                                      <p:cBhvr>
                                        <p:cTn id="48"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0" grpId="0" animBg="1"/>
      <p:bldP spid="31" grpId="0" animBg="1"/>
      <p:bldP spid="3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bwMode="auto">
          <a:xfrm>
            <a:off x="5507038" y="1052513"/>
            <a:ext cx="11779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加入棋型</a:t>
            </a:r>
          </a:p>
        </p:txBody>
      </p:sp>
      <p:sp>
        <p:nvSpPr>
          <p:cNvPr id="22" name="文本框 21">
            <a:extLst>
              <a:ext uri="{FF2B5EF4-FFF2-40B4-BE49-F238E27FC236}">
                <a16:creationId xmlns:a16="http://schemas.microsoft.com/office/drawing/2014/main" id="{2C2FD7E0-57FD-7A4F-BD54-6850DB78BF0E}"/>
              </a:ext>
            </a:extLst>
          </p:cNvPr>
          <p:cNvSpPr txBox="1"/>
          <p:nvPr/>
        </p:nvSpPr>
        <p:spPr>
          <a:xfrm>
            <a:off x="5275580" y="1405106"/>
            <a:ext cx="5354320" cy="2135969"/>
          </a:xfrm>
          <a:prstGeom prst="rect">
            <a:avLst/>
          </a:prstGeom>
          <a:noFill/>
        </p:spPr>
        <p:txBody>
          <a:bodyPr wrap="square" rtlCol="0" anchor="ctr">
            <a:spAutoFit/>
          </a:bodyPr>
          <a:lstStyle/>
          <a:p>
            <a:pPr>
              <a:lnSpc>
                <a:spcPct val="120000"/>
              </a:lnSpc>
            </a:pP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	</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出现这样子的局面，限制敌方（黑）的走位，只可以选择左下或者右上，并且给此时其他地方的棋子创造机会。</a:t>
            </a:r>
          </a:p>
        </p:txBody>
      </p:sp>
      <p:pic>
        <p:nvPicPr>
          <p:cNvPr id="2" name="图片 1">
            <a:extLst>
              <a:ext uri="{FF2B5EF4-FFF2-40B4-BE49-F238E27FC236}">
                <a16:creationId xmlns:a16="http://schemas.microsoft.com/office/drawing/2014/main" id="{42148170-DCBE-D942-A0C9-1111E4A3465A}"/>
              </a:ext>
            </a:extLst>
          </p:cNvPr>
          <p:cNvPicPr>
            <a:picLocks noChangeAspect="1"/>
          </p:cNvPicPr>
          <p:nvPr/>
        </p:nvPicPr>
        <p:blipFill>
          <a:blip r:embed="rId3"/>
          <a:stretch>
            <a:fillRect/>
          </a:stretch>
        </p:blipFill>
        <p:spPr>
          <a:xfrm>
            <a:off x="3102610" y="4790910"/>
            <a:ext cx="8547100" cy="1371600"/>
          </a:xfrm>
          <a:prstGeom prst="rect">
            <a:avLst/>
          </a:prstGeom>
        </p:spPr>
      </p:pic>
      <p:pic>
        <p:nvPicPr>
          <p:cNvPr id="5" name="图片 4">
            <a:extLst>
              <a:ext uri="{FF2B5EF4-FFF2-40B4-BE49-F238E27FC236}">
                <a16:creationId xmlns:a16="http://schemas.microsoft.com/office/drawing/2014/main" id="{83563275-3552-F047-83E1-83696EBBB855}"/>
              </a:ext>
            </a:extLst>
          </p:cNvPr>
          <p:cNvPicPr>
            <a:picLocks noChangeAspect="1"/>
          </p:cNvPicPr>
          <p:nvPr/>
        </p:nvPicPr>
        <p:blipFill>
          <a:blip r:embed="rId4"/>
          <a:stretch>
            <a:fillRect/>
          </a:stretch>
        </p:blipFill>
        <p:spPr>
          <a:xfrm>
            <a:off x="1158408" y="1662549"/>
            <a:ext cx="1828800" cy="1816100"/>
          </a:xfrm>
          <a:prstGeom prst="rect">
            <a:avLst/>
          </a:prstGeom>
        </p:spPr>
      </p:pic>
    </p:spTree>
    <p:extLst>
      <p:ext uri="{BB962C8B-B14F-4D97-AF65-F5344CB8AC3E}">
        <p14:creationId xmlns:p14="http://schemas.microsoft.com/office/powerpoint/2010/main" val="1406709807"/>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1000" fill="hold"/>
                                        <p:tgtEl>
                                          <p:spTgt spid="5"/>
                                        </p:tgtEl>
                                        <p:attrNameLst>
                                          <p:attrName>ppt_w</p:attrName>
                                        </p:attrNameLst>
                                      </p:cBhvr>
                                      <p:tavLst>
                                        <p:tav tm="0">
                                          <p:val>
                                            <p:strVal val="#ppt_w*0.70"/>
                                          </p:val>
                                        </p:tav>
                                        <p:tav tm="100000">
                                          <p:val>
                                            <p:strVal val="#ppt_w"/>
                                          </p:val>
                                        </p:tav>
                                      </p:tavLst>
                                    </p:anim>
                                    <p:anim calcmode="lin" valueType="num">
                                      <p:cBhvr>
                                        <p:cTn id="12" dur="1000" fill="hold"/>
                                        <p:tgtEl>
                                          <p:spTgt spid="5"/>
                                        </p:tgtEl>
                                        <p:attrNameLst>
                                          <p:attrName>ppt_h</p:attrName>
                                        </p:attrNameLst>
                                      </p:cBhvr>
                                      <p:tavLst>
                                        <p:tav tm="0">
                                          <p:val>
                                            <p:strVal val="#ppt_h"/>
                                          </p:val>
                                        </p:tav>
                                        <p:tav tm="100000">
                                          <p:val>
                                            <p:strVal val="#ppt_h"/>
                                          </p:val>
                                        </p:tav>
                                      </p:tavLst>
                                    </p:anim>
                                    <p:animEffect transition="in" filter="fade">
                                      <p:cBhvr>
                                        <p:cTn id="13" dur="10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1000"/>
                                        <p:tgtEl>
                                          <p:spTgt spid="22"/>
                                        </p:tgtEl>
                                      </p:cBhvr>
                                    </p:animEffect>
                                    <p:anim calcmode="lin" valueType="num">
                                      <p:cBhvr>
                                        <p:cTn id="19" dur="1000" fill="hold"/>
                                        <p:tgtEl>
                                          <p:spTgt spid="22"/>
                                        </p:tgtEl>
                                        <p:attrNameLst>
                                          <p:attrName>ppt_x</p:attrName>
                                        </p:attrNameLst>
                                      </p:cBhvr>
                                      <p:tavLst>
                                        <p:tav tm="0">
                                          <p:val>
                                            <p:strVal val="#ppt_x"/>
                                          </p:val>
                                        </p:tav>
                                        <p:tav tm="100000">
                                          <p:val>
                                            <p:strVal val="#ppt_x"/>
                                          </p:val>
                                        </p:tav>
                                      </p:tavLst>
                                    </p:anim>
                                    <p:anim calcmode="lin" valueType="num">
                                      <p:cBhvr>
                                        <p:cTn id="20"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37" presetClass="entr" presetSubtype="0"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000"/>
                                        <p:tgtEl>
                                          <p:spTgt spid="2"/>
                                        </p:tgtEl>
                                      </p:cBhvr>
                                    </p:animEffect>
                                    <p:anim calcmode="lin" valueType="num">
                                      <p:cBhvr>
                                        <p:cTn id="26" dur="1000" fill="hold"/>
                                        <p:tgtEl>
                                          <p:spTgt spid="2"/>
                                        </p:tgtEl>
                                        <p:attrNameLst>
                                          <p:attrName>ppt_x</p:attrName>
                                        </p:attrNameLst>
                                      </p:cBhvr>
                                      <p:tavLst>
                                        <p:tav tm="0">
                                          <p:val>
                                            <p:strVal val="#ppt_x"/>
                                          </p:val>
                                        </p:tav>
                                        <p:tav tm="100000">
                                          <p:val>
                                            <p:strVal val="#ppt_x"/>
                                          </p:val>
                                        </p:tav>
                                      </p:tavLst>
                                    </p:anim>
                                    <p:anim calcmode="lin" valueType="num">
                                      <p:cBhvr>
                                        <p:cTn id="27" dur="900" decel="100000" fill="hold"/>
                                        <p:tgtEl>
                                          <p:spTgt spid="2"/>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bwMode="auto">
          <a:xfrm>
            <a:off x="5507038" y="1052513"/>
            <a:ext cx="11779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如何避免乱走</a:t>
            </a:r>
          </a:p>
        </p:txBody>
      </p:sp>
      <p:sp>
        <p:nvSpPr>
          <p:cNvPr id="22" name="文本框 21">
            <a:extLst>
              <a:ext uri="{FF2B5EF4-FFF2-40B4-BE49-F238E27FC236}">
                <a16:creationId xmlns:a16="http://schemas.microsoft.com/office/drawing/2014/main" id="{2C2FD7E0-57FD-7A4F-BD54-6850DB78BF0E}"/>
              </a:ext>
            </a:extLst>
          </p:cNvPr>
          <p:cNvSpPr txBox="1"/>
          <p:nvPr/>
        </p:nvSpPr>
        <p:spPr>
          <a:xfrm>
            <a:off x="6469380" y="625469"/>
            <a:ext cx="4818380" cy="2135969"/>
          </a:xfrm>
          <a:prstGeom prst="rect">
            <a:avLst/>
          </a:prstGeom>
          <a:noFill/>
        </p:spPr>
        <p:txBody>
          <a:bodyPr wrap="square" rtlCol="0" anchor="ctr">
            <a:spAutoFit/>
          </a:bodyPr>
          <a:lstStyle/>
          <a:p>
            <a:pPr>
              <a:lnSpc>
                <a:spcPct val="120000"/>
              </a:lnSpc>
            </a:pP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	1.</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当在四层之内并不能出现挑夹局面时，</a:t>
            </a: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AI</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会选择第一个棋子的第一个可以走的方向移动。</a:t>
            </a:r>
          </a:p>
        </p:txBody>
      </p:sp>
      <p:sp>
        <p:nvSpPr>
          <p:cNvPr id="6" name="文本框 5">
            <a:extLst>
              <a:ext uri="{FF2B5EF4-FFF2-40B4-BE49-F238E27FC236}">
                <a16:creationId xmlns:a16="http://schemas.microsoft.com/office/drawing/2014/main" id="{F787B858-F248-3647-974E-083A5B45DC81}"/>
              </a:ext>
            </a:extLst>
          </p:cNvPr>
          <p:cNvSpPr txBox="1"/>
          <p:nvPr/>
        </p:nvSpPr>
        <p:spPr>
          <a:xfrm>
            <a:off x="6469380" y="2677864"/>
            <a:ext cx="4818380" cy="1101840"/>
          </a:xfrm>
          <a:prstGeom prst="rect">
            <a:avLst/>
          </a:prstGeom>
          <a:noFill/>
        </p:spPr>
        <p:txBody>
          <a:bodyPr wrap="square" rtlCol="0" anchor="ctr">
            <a:spAutoFit/>
          </a:bodyPr>
          <a:lstStyle/>
          <a:p>
            <a:pPr>
              <a:lnSpc>
                <a:spcPct val="120000"/>
              </a:lnSpc>
            </a:pP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	2.</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如果在均势局，一步随机移动可能会导致被吃子。</a:t>
            </a:r>
          </a:p>
        </p:txBody>
      </p:sp>
      <p:sp>
        <p:nvSpPr>
          <p:cNvPr id="8" name="文本框 7">
            <a:extLst>
              <a:ext uri="{FF2B5EF4-FFF2-40B4-BE49-F238E27FC236}">
                <a16:creationId xmlns:a16="http://schemas.microsoft.com/office/drawing/2014/main" id="{BDD491D6-7E31-1D41-891C-2D8C1EF62987}"/>
              </a:ext>
            </a:extLst>
          </p:cNvPr>
          <p:cNvSpPr txBox="1"/>
          <p:nvPr/>
        </p:nvSpPr>
        <p:spPr>
          <a:xfrm>
            <a:off x="6469380" y="3577336"/>
            <a:ext cx="4818380" cy="1618905"/>
          </a:xfrm>
          <a:prstGeom prst="rect">
            <a:avLst/>
          </a:prstGeom>
          <a:noFill/>
        </p:spPr>
        <p:txBody>
          <a:bodyPr wrap="square" rtlCol="0" anchor="ctr">
            <a:spAutoFit/>
          </a:bodyPr>
          <a:lstStyle/>
          <a:p>
            <a:pPr>
              <a:lnSpc>
                <a:spcPct val="120000"/>
              </a:lnSpc>
            </a:pP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	3.</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如果在优势局，取得优势后可以将自己的棋缩在一起避免敌方进攻。</a:t>
            </a:r>
          </a:p>
        </p:txBody>
      </p:sp>
      <p:sp>
        <p:nvSpPr>
          <p:cNvPr id="9" name="文本框 8">
            <a:extLst>
              <a:ext uri="{FF2B5EF4-FFF2-40B4-BE49-F238E27FC236}">
                <a16:creationId xmlns:a16="http://schemas.microsoft.com/office/drawing/2014/main" id="{17846A85-ECC8-414B-9CC0-82B4E2C2DA22}"/>
              </a:ext>
            </a:extLst>
          </p:cNvPr>
          <p:cNvSpPr txBox="1"/>
          <p:nvPr/>
        </p:nvSpPr>
        <p:spPr>
          <a:xfrm>
            <a:off x="6469380" y="5070765"/>
            <a:ext cx="4818380" cy="1101840"/>
          </a:xfrm>
          <a:prstGeom prst="rect">
            <a:avLst/>
          </a:prstGeom>
          <a:noFill/>
        </p:spPr>
        <p:txBody>
          <a:bodyPr wrap="square" rtlCol="0" anchor="ctr">
            <a:spAutoFit/>
          </a:bodyPr>
          <a:lstStyle/>
          <a:p>
            <a:pPr>
              <a:lnSpc>
                <a:spcPct val="120000"/>
              </a:lnSpc>
            </a:pP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	4.</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方差反映数据的离散程度，方差越小，数据越集中。</a:t>
            </a:r>
          </a:p>
        </p:txBody>
      </p:sp>
      <p:pic>
        <p:nvPicPr>
          <p:cNvPr id="7" name="图片 6">
            <a:extLst>
              <a:ext uri="{FF2B5EF4-FFF2-40B4-BE49-F238E27FC236}">
                <a16:creationId xmlns:a16="http://schemas.microsoft.com/office/drawing/2014/main" id="{CC698D7C-CBD3-5A4E-A272-8A55900534B3}"/>
              </a:ext>
            </a:extLst>
          </p:cNvPr>
          <p:cNvPicPr>
            <a:picLocks noChangeAspect="1"/>
          </p:cNvPicPr>
          <p:nvPr/>
        </p:nvPicPr>
        <p:blipFill>
          <a:blip r:embed="rId3"/>
          <a:stretch>
            <a:fillRect/>
          </a:stretch>
        </p:blipFill>
        <p:spPr>
          <a:xfrm>
            <a:off x="635851" y="876960"/>
            <a:ext cx="4828513" cy="5805488"/>
          </a:xfrm>
          <a:prstGeom prst="rect">
            <a:avLst/>
          </a:prstGeom>
        </p:spPr>
      </p:pic>
      <p:sp>
        <p:nvSpPr>
          <p:cNvPr id="2" name="文本框 1">
            <a:extLst>
              <a:ext uri="{FF2B5EF4-FFF2-40B4-BE49-F238E27FC236}">
                <a16:creationId xmlns:a16="http://schemas.microsoft.com/office/drawing/2014/main" id="{ECFF6084-7592-4F46-9EF7-0BC5D34C7B4F}"/>
              </a:ext>
            </a:extLst>
          </p:cNvPr>
          <p:cNvSpPr txBox="1"/>
          <p:nvPr/>
        </p:nvSpPr>
        <p:spPr>
          <a:xfrm>
            <a:off x="5132448" y="195005"/>
            <a:ext cx="2503170" cy="394147"/>
          </a:xfrm>
          <a:prstGeom prst="rect">
            <a:avLst/>
          </a:prstGeom>
          <a:noFill/>
        </p:spPr>
        <p:txBody>
          <a:bodyPr wrap="square" rtlCol="0" anchor="ctr">
            <a:spAutoFit/>
          </a:bodyPr>
          <a:lstStyle/>
          <a:p>
            <a:pPr>
              <a:lnSpc>
                <a:spcPct val="120000"/>
              </a:lnSpc>
            </a:pPr>
            <a:r>
              <a:rPr kumimoji="1" lang="en-US" altLang="zh-CN" dirty="0">
                <a:solidFill>
                  <a:schemeClr val="tx1">
                    <a:lumMod val="75000"/>
                    <a:lumOff val="25000"/>
                  </a:schemeClr>
                </a:solidFill>
              </a:rPr>
              <a:t>double</a:t>
            </a:r>
            <a:r>
              <a:rPr kumimoji="1" lang="zh-CN" altLang="en-US" dirty="0">
                <a:solidFill>
                  <a:schemeClr val="tx1">
                    <a:lumMod val="75000"/>
                    <a:lumOff val="25000"/>
                  </a:schemeClr>
                </a:solidFill>
              </a:rPr>
              <a:t> </a:t>
            </a:r>
            <a:r>
              <a:rPr kumimoji="1" lang="en-US" altLang="zh-CN" dirty="0">
                <a:solidFill>
                  <a:schemeClr val="tx1">
                    <a:lumMod val="75000"/>
                    <a:lumOff val="25000"/>
                  </a:schemeClr>
                </a:solidFill>
              </a:rPr>
              <a:t>variance()</a:t>
            </a:r>
            <a:endParaRPr kumimoji="1" lang="zh-CN" altLang="en-US" dirty="0">
              <a:solidFill>
                <a:schemeClr val="tx1">
                  <a:lumMod val="75000"/>
                  <a:lumOff val="25000"/>
                </a:schemeClr>
              </a:solidFill>
            </a:endParaRPr>
          </a:p>
        </p:txBody>
      </p:sp>
      <p:pic>
        <p:nvPicPr>
          <p:cNvPr id="5" name="图片 4">
            <a:extLst>
              <a:ext uri="{FF2B5EF4-FFF2-40B4-BE49-F238E27FC236}">
                <a16:creationId xmlns:a16="http://schemas.microsoft.com/office/drawing/2014/main" id="{1F428C6C-4932-8948-8240-C3073F05DEC5}"/>
              </a:ext>
            </a:extLst>
          </p:cNvPr>
          <p:cNvPicPr>
            <a:picLocks noChangeAspect="1"/>
          </p:cNvPicPr>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745684488"/>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1000" fill="hold"/>
                                        <p:tgtEl>
                                          <p:spTgt spid="2"/>
                                        </p:tgtEl>
                                        <p:attrNameLst>
                                          <p:attrName>ppt_w</p:attrName>
                                        </p:attrNameLst>
                                      </p:cBhvr>
                                      <p:tavLst>
                                        <p:tav tm="0">
                                          <p:val>
                                            <p:strVal val="#ppt_w*0.70"/>
                                          </p:val>
                                        </p:tav>
                                        <p:tav tm="100000">
                                          <p:val>
                                            <p:strVal val="#ppt_w"/>
                                          </p:val>
                                        </p:tav>
                                      </p:tavLst>
                                    </p:anim>
                                    <p:anim calcmode="lin" valueType="num">
                                      <p:cBhvr>
                                        <p:cTn id="12" dur="1000" fill="hold"/>
                                        <p:tgtEl>
                                          <p:spTgt spid="2"/>
                                        </p:tgtEl>
                                        <p:attrNameLst>
                                          <p:attrName>ppt_h</p:attrName>
                                        </p:attrNameLst>
                                      </p:cBhvr>
                                      <p:tavLst>
                                        <p:tav tm="0">
                                          <p:val>
                                            <p:strVal val="#ppt_h"/>
                                          </p:val>
                                        </p:tav>
                                        <p:tav tm="100000">
                                          <p:val>
                                            <p:strVal val="#ppt_h"/>
                                          </p:val>
                                        </p:tav>
                                      </p:tavLst>
                                    </p:anim>
                                    <p:animEffect transition="in" filter="fade">
                                      <p:cBhvr>
                                        <p:cTn id="13" dur="1000"/>
                                        <p:tgtEl>
                                          <p:spTgt spid="2"/>
                                        </p:tgtEl>
                                      </p:cBhvr>
                                    </p:animEffect>
                                  </p:childTnLst>
                                </p:cTn>
                              </p:par>
                              <p:par>
                                <p:cTn id="14" presetID="55"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1000" fill="hold"/>
                                        <p:tgtEl>
                                          <p:spTgt spid="7"/>
                                        </p:tgtEl>
                                        <p:attrNameLst>
                                          <p:attrName>ppt_w</p:attrName>
                                        </p:attrNameLst>
                                      </p:cBhvr>
                                      <p:tavLst>
                                        <p:tav tm="0">
                                          <p:val>
                                            <p:strVal val="#ppt_w*0.70"/>
                                          </p:val>
                                        </p:tav>
                                        <p:tav tm="100000">
                                          <p:val>
                                            <p:strVal val="#ppt_w"/>
                                          </p:val>
                                        </p:tav>
                                      </p:tavLst>
                                    </p:anim>
                                    <p:anim calcmode="lin" valueType="num">
                                      <p:cBhvr>
                                        <p:cTn id="17" dur="1000" fill="hold"/>
                                        <p:tgtEl>
                                          <p:spTgt spid="7"/>
                                        </p:tgtEl>
                                        <p:attrNameLst>
                                          <p:attrName>ppt_h</p:attrName>
                                        </p:attrNameLst>
                                      </p:cBhvr>
                                      <p:tavLst>
                                        <p:tav tm="0">
                                          <p:val>
                                            <p:strVal val="#ppt_h"/>
                                          </p:val>
                                        </p:tav>
                                        <p:tav tm="100000">
                                          <p:val>
                                            <p:strVal val="#ppt_h"/>
                                          </p:val>
                                        </p:tav>
                                      </p:tavLst>
                                    </p:anim>
                                    <p:animEffect transition="in" filter="fade">
                                      <p:cBhvr>
                                        <p:cTn id="18" dur="10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1000"/>
                                        <p:tgtEl>
                                          <p:spTgt spid="22"/>
                                        </p:tgtEl>
                                      </p:cBhvr>
                                    </p:animEffect>
                                    <p:anim calcmode="lin" valueType="num">
                                      <p:cBhvr>
                                        <p:cTn id="29" dur="1000" fill="hold"/>
                                        <p:tgtEl>
                                          <p:spTgt spid="22"/>
                                        </p:tgtEl>
                                        <p:attrNameLst>
                                          <p:attrName>ppt_x</p:attrName>
                                        </p:attrNameLst>
                                      </p:cBhvr>
                                      <p:tavLst>
                                        <p:tav tm="0">
                                          <p:val>
                                            <p:strVal val="#ppt_x"/>
                                          </p:val>
                                        </p:tav>
                                        <p:tav tm="100000">
                                          <p:val>
                                            <p:strVal val="#ppt_x"/>
                                          </p:val>
                                        </p:tav>
                                      </p:tavLst>
                                    </p:anim>
                                    <p:anim calcmode="lin" valueType="num">
                                      <p:cBhvr>
                                        <p:cTn id="30" dur="1000" fill="hold"/>
                                        <p:tgtEl>
                                          <p:spTgt spid="22"/>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1000"/>
                                        <p:tgtEl>
                                          <p:spTgt spid="8"/>
                                        </p:tgtEl>
                                      </p:cBhvr>
                                    </p:animEffect>
                                    <p:anim calcmode="lin" valueType="num">
                                      <p:cBhvr>
                                        <p:cTn id="34" dur="1000" fill="hold"/>
                                        <p:tgtEl>
                                          <p:spTgt spid="8"/>
                                        </p:tgtEl>
                                        <p:attrNameLst>
                                          <p:attrName>ppt_x</p:attrName>
                                        </p:attrNameLst>
                                      </p:cBhvr>
                                      <p:tavLst>
                                        <p:tav tm="0">
                                          <p:val>
                                            <p:strVal val="#ppt_x"/>
                                          </p:val>
                                        </p:tav>
                                        <p:tav tm="100000">
                                          <p:val>
                                            <p:strVal val="#ppt_x"/>
                                          </p:val>
                                        </p:tav>
                                      </p:tavLst>
                                    </p:anim>
                                    <p:anim calcmode="lin" valueType="num">
                                      <p:cBhvr>
                                        <p:cTn id="35" dur="1000" fill="hold"/>
                                        <p:tgtEl>
                                          <p:spTgt spid="8"/>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fade">
                                      <p:cBhvr>
                                        <p:cTn id="38" dur="1000"/>
                                        <p:tgtEl>
                                          <p:spTgt spid="9"/>
                                        </p:tgtEl>
                                      </p:cBhvr>
                                    </p:animEffect>
                                    <p:anim calcmode="lin" valueType="num">
                                      <p:cBhvr>
                                        <p:cTn id="39" dur="1000" fill="hold"/>
                                        <p:tgtEl>
                                          <p:spTgt spid="9"/>
                                        </p:tgtEl>
                                        <p:attrNameLst>
                                          <p:attrName>ppt_x</p:attrName>
                                        </p:attrNameLst>
                                      </p:cBhvr>
                                      <p:tavLst>
                                        <p:tav tm="0">
                                          <p:val>
                                            <p:strVal val="#ppt_x"/>
                                          </p:val>
                                        </p:tav>
                                        <p:tav tm="100000">
                                          <p:val>
                                            <p:strVal val="#ppt_x"/>
                                          </p:val>
                                        </p:tav>
                                      </p:tavLst>
                                    </p:anim>
                                    <p:anim calcmode="lin" valueType="num">
                                      <p:cBhvr>
                                        <p:cTn id="4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2" grpId="0"/>
      <p:bldP spid="6" grpId="0"/>
      <p:bldP spid="8" grpId="0"/>
      <p:bldP spid="9" grpId="0"/>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bwMode="auto">
          <a:xfrm>
            <a:off x="5507038" y="1052513"/>
            <a:ext cx="11779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如何避免乱走</a:t>
            </a:r>
          </a:p>
        </p:txBody>
      </p:sp>
      <p:pic>
        <p:nvPicPr>
          <p:cNvPr id="2" name="图片 1">
            <a:extLst>
              <a:ext uri="{FF2B5EF4-FFF2-40B4-BE49-F238E27FC236}">
                <a16:creationId xmlns:a16="http://schemas.microsoft.com/office/drawing/2014/main" id="{C91D826F-5411-394B-BCA4-3E87FDE73B21}"/>
              </a:ext>
            </a:extLst>
          </p:cNvPr>
          <p:cNvPicPr>
            <a:picLocks noChangeAspect="1"/>
          </p:cNvPicPr>
          <p:nvPr/>
        </p:nvPicPr>
        <p:blipFill>
          <a:blip r:embed="rId3"/>
          <a:stretch>
            <a:fillRect/>
          </a:stretch>
        </p:blipFill>
        <p:spPr>
          <a:xfrm>
            <a:off x="1158408" y="844550"/>
            <a:ext cx="1598930" cy="3221606"/>
          </a:xfrm>
          <a:prstGeom prst="rect">
            <a:avLst/>
          </a:prstGeom>
        </p:spPr>
      </p:pic>
      <p:pic>
        <p:nvPicPr>
          <p:cNvPr id="10" name="图片 9">
            <a:extLst>
              <a:ext uri="{FF2B5EF4-FFF2-40B4-BE49-F238E27FC236}">
                <a16:creationId xmlns:a16="http://schemas.microsoft.com/office/drawing/2014/main" id="{BA00ECF8-45A5-6242-A3AD-EA07FE07D36D}"/>
              </a:ext>
            </a:extLst>
          </p:cNvPr>
          <p:cNvPicPr>
            <a:picLocks noChangeAspect="1"/>
          </p:cNvPicPr>
          <p:nvPr/>
        </p:nvPicPr>
        <p:blipFill>
          <a:blip r:embed="rId4"/>
          <a:stretch>
            <a:fillRect/>
          </a:stretch>
        </p:blipFill>
        <p:spPr>
          <a:xfrm>
            <a:off x="3771220" y="844550"/>
            <a:ext cx="1594450" cy="3221606"/>
          </a:xfrm>
          <a:prstGeom prst="rect">
            <a:avLst/>
          </a:prstGeom>
        </p:spPr>
      </p:pic>
      <p:sp>
        <p:nvSpPr>
          <p:cNvPr id="12" name="文本框 11">
            <a:extLst>
              <a:ext uri="{FF2B5EF4-FFF2-40B4-BE49-F238E27FC236}">
                <a16:creationId xmlns:a16="http://schemas.microsoft.com/office/drawing/2014/main" id="{00B6D092-B228-114D-BEC6-76E852E8F7E9}"/>
              </a:ext>
            </a:extLst>
          </p:cNvPr>
          <p:cNvSpPr txBox="1"/>
          <p:nvPr/>
        </p:nvSpPr>
        <p:spPr>
          <a:xfrm>
            <a:off x="6789456" y="1461770"/>
            <a:ext cx="4118608" cy="1725729"/>
          </a:xfrm>
          <a:prstGeom prst="rect">
            <a:avLst/>
          </a:prstGeom>
          <a:noFill/>
        </p:spPr>
        <p:txBody>
          <a:bodyPr wrap="square" rtlCol="0" anchor="ctr">
            <a:spAutoFit/>
          </a:bodyPr>
          <a:lstStyle/>
          <a:p>
            <a:pPr>
              <a:lnSpc>
                <a:spcPct val="120000"/>
              </a:lnSpc>
            </a:pPr>
            <a:r>
              <a:rPr kumimoji="1" lang="en-US" altLang="zh-CN" dirty="0">
                <a:solidFill>
                  <a:schemeClr val="tx1">
                    <a:lumMod val="75000"/>
                    <a:lumOff val="25000"/>
                  </a:schemeClr>
                </a:solidFill>
              </a:rPr>
              <a:t>	variance</a:t>
            </a:r>
            <a:r>
              <a:rPr kumimoji="1" lang="zh-CN" altLang="en-US" dirty="0">
                <a:solidFill>
                  <a:schemeClr val="tx1">
                    <a:lumMod val="75000"/>
                    <a:lumOff val="25000"/>
                  </a:schemeClr>
                </a:solidFill>
              </a:rPr>
              <a:t>函数是一个</a:t>
            </a:r>
            <a:r>
              <a:rPr kumimoji="1" lang="en-US" altLang="zh-CN" dirty="0">
                <a:solidFill>
                  <a:schemeClr val="tx1">
                    <a:lumMod val="75000"/>
                    <a:lumOff val="25000"/>
                  </a:schemeClr>
                </a:solidFill>
              </a:rPr>
              <a:t>double</a:t>
            </a:r>
            <a:r>
              <a:rPr kumimoji="1" lang="zh-CN" altLang="en-US" dirty="0">
                <a:solidFill>
                  <a:schemeClr val="tx1">
                    <a:lumMod val="75000"/>
                    <a:lumOff val="25000"/>
                  </a:schemeClr>
                </a:solidFill>
              </a:rPr>
              <a:t>类型的函数，数据在本地调试输出然后记录。</a:t>
            </a:r>
            <a:endParaRPr kumimoji="1" lang="en-US" altLang="zh-CN" dirty="0">
              <a:solidFill>
                <a:schemeClr val="tx1">
                  <a:lumMod val="75000"/>
                  <a:lumOff val="25000"/>
                </a:schemeClr>
              </a:solidFill>
            </a:endParaRPr>
          </a:p>
          <a:p>
            <a:pPr>
              <a:lnSpc>
                <a:spcPct val="120000"/>
              </a:lnSpc>
            </a:pPr>
            <a:r>
              <a:rPr kumimoji="1" lang="en-US" altLang="zh-CN" dirty="0">
                <a:solidFill>
                  <a:schemeClr val="tx1">
                    <a:lumMod val="75000"/>
                    <a:lumOff val="25000"/>
                  </a:schemeClr>
                </a:solidFill>
              </a:rPr>
              <a:t>	</a:t>
            </a:r>
            <a:r>
              <a:rPr kumimoji="1" lang="zh-CN" altLang="en-US" dirty="0">
                <a:solidFill>
                  <a:schemeClr val="tx1">
                    <a:lumMod val="75000"/>
                    <a:lumOff val="25000"/>
                  </a:schemeClr>
                </a:solidFill>
              </a:rPr>
              <a:t>后面由于数据过长判断条件太多导致超时就删掉了。</a:t>
            </a:r>
          </a:p>
        </p:txBody>
      </p:sp>
      <p:sp>
        <p:nvSpPr>
          <p:cNvPr id="13" name="文本框 12">
            <a:extLst>
              <a:ext uri="{FF2B5EF4-FFF2-40B4-BE49-F238E27FC236}">
                <a16:creationId xmlns:a16="http://schemas.microsoft.com/office/drawing/2014/main" id="{2E33EC4C-27B2-BE44-84DA-82220335A882}"/>
              </a:ext>
            </a:extLst>
          </p:cNvPr>
          <p:cNvSpPr txBox="1"/>
          <p:nvPr/>
        </p:nvSpPr>
        <p:spPr>
          <a:xfrm>
            <a:off x="6684963" y="4066156"/>
            <a:ext cx="4801314" cy="1391343"/>
          </a:xfrm>
          <a:prstGeom prst="rect">
            <a:avLst/>
          </a:prstGeom>
          <a:noFill/>
        </p:spPr>
        <p:txBody>
          <a:bodyPr wrap="none" rtlCol="0" anchor="ctr">
            <a:spAutoFit/>
          </a:bodyPr>
          <a:lstStyle/>
          <a:p>
            <a:pPr>
              <a:lnSpc>
                <a:spcPct val="120000"/>
              </a:lnSpc>
            </a:pPr>
            <a:r>
              <a:rPr kumimoji="1" lang="zh-CN" altLang="en-US" dirty="0">
                <a:solidFill>
                  <a:schemeClr val="tx1">
                    <a:lumMod val="75000"/>
                    <a:lumOff val="25000"/>
                  </a:schemeClr>
                </a:solidFill>
              </a:rPr>
              <a:t>后来发现其实可以这样</a:t>
            </a:r>
            <a:r>
              <a:rPr kumimoji="1" lang="en-US" altLang="zh-CN" dirty="0">
                <a:solidFill>
                  <a:schemeClr val="tx1">
                    <a:lumMod val="75000"/>
                    <a:lumOff val="25000"/>
                  </a:schemeClr>
                </a:solidFill>
              </a:rPr>
              <a:t>…</a:t>
            </a:r>
            <a:r>
              <a:rPr kumimoji="1" lang="zh-CN" altLang="en-US" dirty="0">
                <a:solidFill>
                  <a:schemeClr val="tx1">
                    <a:lumMod val="75000"/>
                    <a:lumOff val="25000"/>
                  </a:schemeClr>
                </a:solidFill>
              </a:rPr>
              <a:t>但没得机会提交了</a:t>
            </a:r>
            <a:r>
              <a:rPr kumimoji="1" lang="en-US" altLang="zh-CN" dirty="0">
                <a:solidFill>
                  <a:schemeClr val="tx1">
                    <a:lumMod val="75000"/>
                    <a:lumOff val="25000"/>
                  </a:schemeClr>
                </a:solidFill>
              </a:rPr>
              <a:t>…</a:t>
            </a:r>
            <a:endParaRPr kumimoji="1" lang="en" altLang="zh-CN" dirty="0">
              <a:solidFill>
                <a:schemeClr val="tx1">
                  <a:lumMod val="75000"/>
                  <a:lumOff val="25000"/>
                </a:schemeClr>
              </a:solidFill>
            </a:endParaRPr>
          </a:p>
          <a:p>
            <a:pPr>
              <a:lnSpc>
                <a:spcPct val="120000"/>
              </a:lnSpc>
            </a:pPr>
            <a:endParaRPr kumimoji="1" lang="en" altLang="zh-CN" dirty="0">
              <a:solidFill>
                <a:schemeClr val="tx1">
                  <a:lumMod val="75000"/>
                  <a:lumOff val="25000"/>
                </a:schemeClr>
              </a:solidFill>
            </a:endParaRPr>
          </a:p>
          <a:p>
            <a:pPr>
              <a:lnSpc>
                <a:spcPct val="120000"/>
              </a:lnSpc>
            </a:pPr>
            <a:r>
              <a:rPr kumimoji="1" lang="en" altLang="zh-CN" dirty="0">
                <a:solidFill>
                  <a:schemeClr val="tx1">
                    <a:lumMod val="75000"/>
                    <a:lumOff val="25000"/>
                  </a:schemeClr>
                </a:solidFill>
              </a:rPr>
              <a:t>s = - variance(</a:t>
            </a:r>
            <a:r>
              <a:rPr kumimoji="1" lang="en" altLang="zh-CN" dirty="0" err="1">
                <a:solidFill>
                  <a:schemeClr val="tx1">
                    <a:lumMod val="75000"/>
                    <a:lumOff val="25000"/>
                  </a:schemeClr>
                </a:solidFill>
              </a:rPr>
              <a:t>myboard,flag</a:t>
            </a:r>
            <a:r>
              <a:rPr kumimoji="1" lang="en" altLang="zh-CN" dirty="0">
                <a:solidFill>
                  <a:schemeClr val="tx1">
                    <a:lumMod val="75000"/>
                    <a:lumOff val="25000"/>
                  </a:schemeClr>
                </a:solidFill>
              </a:rPr>
              <a:t>);</a:t>
            </a:r>
          </a:p>
          <a:p>
            <a:pPr>
              <a:lnSpc>
                <a:spcPct val="120000"/>
              </a:lnSpc>
            </a:pPr>
            <a:r>
              <a:rPr kumimoji="1" lang="en" altLang="zh-CN" dirty="0">
                <a:solidFill>
                  <a:schemeClr val="tx1">
                    <a:lumMod val="75000"/>
                    <a:lumOff val="25000"/>
                  </a:schemeClr>
                </a:solidFill>
              </a:rPr>
              <a:t>value = value + s;</a:t>
            </a:r>
            <a:endParaRPr kumimoji="1" lang="zh-CN" altLang="en-US" dirty="0">
              <a:solidFill>
                <a:schemeClr val="tx1">
                  <a:lumMod val="75000"/>
                  <a:lumOff val="25000"/>
                </a:schemeClr>
              </a:solidFill>
            </a:endParaRPr>
          </a:p>
        </p:txBody>
      </p:sp>
    </p:spTree>
    <p:extLst>
      <p:ext uri="{BB962C8B-B14F-4D97-AF65-F5344CB8AC3E}">
        <p14:creationId xmlns:p14="http://schemas.microsoft.com/office/powerpoint/2010/main" val="3025788450"/>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dissolve">
                                      <p:cBhvr>
                                        <p:cTn id="11" dur="500"/>
                                        <p:tgtEl>
                                          <p:spTgt spid="2"/>
                                        </p:tgtEl>
                                      </p:cBhvr>
                                    </p:animEffect>
                                  </p:childTnLst>
                                </p:cTn>
                              </p:par>
                              <p:par>
                                <p:cTn id="12" presetID="9" presetClass="entr" presetSubtype="0"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dissolve">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bwMode="auto">
          <a:xfrm>
            <a:off x="5507038" y="1052513"/>
            <a:ext cx="11779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小的突破</a:t>
            </a:r>
          </a:p>
        </p:txBody>
      </p:sp>
      <p:sp>
        <p:nvSpPr>
          <p:cNvPr id="11" name="文本框 10">
            <a:extLst>
              <a:ext uri="{FF2B5EF4-FFF2-40B4-BE49-F238E27FC236}">
                <a16:creationId xmlns:a16="http://schemas.microsoft.com/office/drawing/2014/main" id="{004C9E2F-5DBE-A648-9503-9205CEED6B4C}"/>
              </a:ext>
            </a:extLst>
          </p:cNvPr>
          <p:cNvSpPr txBox="1"/>
          <p:nvPr/>
        </p:nvSpPr>
        <p:spPr>
          <a:xfrm>
            <a:off x="1821348" y="1722538"/>
            <a:ext cx="8305632" cy="3587008"/>
          </a:xfrm>
          <a:prstGeom prst="rect">
            <a:avLst/>
          </a:prstGeom>
          <a:noFill/>
        </p:spPr>
        <p:txBody>
          <a:bodyPr wrap="square" rtlCol="0" anchor="ctr">
            <a:spAutoFit/>
          </a:bodyPr>
          <a:lstStyle/>
          <a:p>
            <a:pPr>
              <a:lnSpc>
                <a:spcPct val="120000"/>
              </a:lnSpc>
            </a:pPr>
            <a:r>
              <a:rPr kumimoji="1" lang="zh-CN" altLang="en-US" dirty="0">
                <a:solidFill>
                  <a:schemeClr val="tx1">
                    <a:lumMod val="75000"/>
                    <a:lumOff val="25000"/>
                  </a:schemeClr>
                </a:solidFill>
              </a:rPr>
              <a:t>       </a:t>
            </a:r>
            <a:r>
              <a:rPr kumimoji="1" lang="zh-CN" altLang="en-US" sz="3200" dirty="0">
                <a:solidFill>
                  <a:schemeClr val="tx1">
                    <a:lumMod val="75000"/>
                    <a:lumOff val="25000"/>
                  </a:schemeClr>
                </a:solidFill>
                <a:latin typeface="Kaiti SC" panose="02010600040101010101" pitchFamily="2" charset="-122"/>
                <a:ea typeface="Kaiti SC" panose="02010600040101010101" pitchFamily="2" charset="-122"/>
              </a:rPr>
              <a:t>在一开始写估值函数的时候，一个想法就是基于挑夹情况打分即构建全部可以挑夹的棋局然后给分。</a:t>
            </a:r>
            <a:endParaRPr kumimoji="1" lang="en-US" altLang="zh-CN" sz="3200" dirty="0">
              <a:solidFill>
                <a:schemeClr val="tx1">
                  <a:lumMod val="75000"/>
                  <a:lumOff val="25000"/>
                </a:schemeClr>
              </a:solidFill>
              <a:latin typeface="Kaiti SC" panose="02010600040101010101" pitchFamily="2" charset="-122"/>
              <a:ea typeface="Kaiti SC" panose="02010600040101010101" pitchFamily="2" charset="-122"/>
            </a:endParaRPr>
          </a:p>
          <a:p>
            <a:pPr>
              <a:lnSpc>
                <a:spcPct val="120000"/>
              </a:lnSpc>
            </a:pPr>
            <a:r>
              <a:rPr kumimoji="1" lang="zh-CN" altLang="en-US" sz="3200" dirty="0">
                <a:solidFill>
                  <a:schemeClr val="tx1">
                    <a:lumMod val="75000"/>
                    <a:lumOff val="25000"/>
                  </a:schemeClr>
                </a:solidFill>
                <a:latin typeface="Kaiti SC" panose="02010600040101010101" pitchFamily="2" charset="-122"/>
                <a:ea typeface="Kaiti SC" panose="02010600040101010101" pitchFamily="2" charset="-122"/>
              </a:rPr>
              <a:t>       我认为这是一个</a:t>
            </a:r>
            <a:r>
              <a:rPr kumimoji="1" lang="en-US" altLang="zh-CN" sz="3200" dirty="0">
                <a:solidFill>
                  <a:schemeClr val="tx1">
                    <a:lumMod val="75000"/>
                    <a:lumOff val="25000"/>
                  </a:schemeClr>
                </a:solidFill>
                <a:latin typeface="Kaiti SC" panose="02010600040101010101" pitchFamily="2" charset="-122"/>
                <a:ea typeface="Kaiti SC" panose="02010600040101010101" pitchFamily="2" charset="-122"/>
              </a:rPr>
              <a:t>1.5</a:t>
            </a:r>
            <a:r>
              <a:rPr kumimoji="1" lang="zh-CN" altLang="en-US" sz="3200" dirty="0">
                <a:solidFill>
                  <a:schemeClr val="tx1">
                    <a:lumMod val="75000"/>
                    <a:lumOff val="25000"/>
                  </a:schemeClr>
                </a:solidFill>
                <a:latin typeface="Kaiti SC" panose="02010600040101010101" pitchFamily="2" charset="-122"/>
                <a:ea typeface="Kaiti SC" panose="02010600040101010101" pitchFamily="2" charset="-122"/>
              </a:rPr>
              <a:t>层的估值。</a:t>
            </a:r>
            <a:endParaRPr kumimoji="1" lang="en-US" altLang="zh-CN" sz="3200" dirty="0">
              <a:solidFill>
                <a:schemeClr val="tx1">
                  <a:lumMod val="75000"/>
                  <a:lumOff val="25000"/>
                </a:schemeClr>
              </a:solidFill>
              <a:latin typeface="Kaiti SC" panose="02010600040101010101" pitchFamily="2" charset="-122"/>
              <a:ea typeface="Kaiti SC" panose="02010600040101010101" pitchFamily="2" charset="-122"/>
            </a:endParaRPr>
          </a:p>
          <a:p>
            <a:pPr>
              <a:lnSpc>
                <a:spcPct val="120000"/>
              </a:lnSpc>
            </a:pPr>
            <a:r>
              <a:rPr kumimoji="1" lang="zh-CN" altLang="en-US" sz="3200" dirty="0">
                <a:solidFill>
                  <a:schemeClr val="tx1">
                    <a:lumMod val="75000"/>
                    <a:lumOff val="25000"/>
                  </a:schemeClr>
                </a:solidFill>
                <a:latin typeface="Kaiti SC" panose="02010600040101010101" pitchFamily="2" charset="-122"/>
                <a:ea typeface="Kaiti SC" panose="02010600040101010101" pitchFamily="2" charset="-122"/>
              </a:rPr>
              <a:t>      在四层剪枝后，我将这个加入了估值函数，增强了棋力。  </a:t>
            </a:r>
          </a:p>
        </p:txBody>
      </p:sp>
    </p:spTree>
    <p:extLst>
      <p:ext uri="{BB962C8B-B14F-4D97-AF65-F5344CB8AC3E}">
        <p14:creationId xmlns:p14="http://schemas.microsoft.com/office/powerpoint/2010/main" val="1130756901"/>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bwMode="auto">
          <a:xfrm>
            <a:off x="5507038" y="1052513"/>
            <a:ext cx="11779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小的突破</a:t>
            </a:r>
          </a:p>
        </p:txBody>
      </p:sp>
      <p:pic>
        <p:nvPicPr>
          <p:cNvPr id="6" name="图片 5">
            <a:extLst>
              <a:ext uri="{FF2B5EF4-FFF2-40B4-BE49-F238E27FC236}">
                <a16:creationId xmlns:a16="http://schemas.microsoft.com/office/drawing/2014/main" id="{745D3418-2674-9148-BBF8-06F939EF81AF}"/>
              </a:ext>
            </a:extLst>
          </p:cNvPr>
          <p:cNvPicPr>
            <a:picLocks noChangeAspect="1"/>
          </p:cNvPicPr>
          <p:nvPr/>
        </p:nvPicPr>
        <p:blipFill>
          <a:blip r:embed="rId3"/>
          <a:stretch>
            <a:fillRect/>
          </a:stretch>
        </p:blipFill>
        <p:spPr>
          <a:xfrm>
            <a:off x="776655" y="874971"/>
            <a:ext cx="4730383" cy="5983029"/>
          </a:xfrm>
          <a:prstGeom prst="rect">
            <a:avLst/>
          </a:prstGeom>
        </p:spPr>
      </p:pic>
      <p:pic>
        <p:nvPicPr>
          <p:cNvPr id="2" name="图片 1">
            <a:extLst>
              <a:ext uri="{FF2B5EF4-FFF2-40B4-BE49-F238E27FC236}">
                <a16:creationId xmlns:a16="http://schemas.microsoft.com/office/drawing/2014/main" id="{43BF44D0-D183-234D-A2D4-8C3BC2F31B42}"/>
              </a:ext>
            </a:extLst>
          </p:cNvPr>
          <p:cNvPicPr>
            <a:picLocks noChangeAspect="1"/>
          </p:cNvPicPr>
          <p:nvPr/>
        </p:nvPicPr>
        <p:blipFill>
          <a:blip r:embed="rId4"/>
          <a:stretch>
            <a:fillRect/>
          </a:stretch>
        </p:blipFill>
        <p:spPr>
          <a:xfrm>
            <a:off x="6384033" y="874971"/>
            <a:ext cx="4614873" cy="5983029"/>
          </a:xfrm>
          <a:prstGeom prst="rect">
            <a:avLst/>
          </a:prstGeom>
        </p:spPr>
      </p:pic>
      <p:sp>
        <p:nvSpPr>
          <p:cNvPr id="5" name="文本框 4">
            <a:extLst>
              <a:ext uri="{FF2B5EF4-FFF2-40B4-BE49-F238E27FC236}">
                <a16:creationId xmlns:a16="http://schemas.microsoft.com/office/drawing/2014/main" id="{6145FEE1-8A25-1A4F-A68A-C13502376035}"/>
              </a:ext>
            </a:extLst>
          </p:cNvPr>
          <p:cNvSpPr txBox="1"/>
          <p:nvPr/>
        </p:nvSpPr>
        <p:spPr>
          <a:xfrm>
            <a:off x="4800600" y="178430"/>
            <a:ext cx="6789038" cy="404534"/>
          </a:xfrm>
          <a:prstGeom prst="rect">
            <a:avLst/>
          </a:prstGeom>
          <a:noFill/>
        </p:spPr>
        <p:txBody>
          <a:bodyPr wrap="none" rtlCol="0" anchor="ctr">
            <a:spAutoFit/>
          </a:bodyPr>
          <a:lstStyle/>
          <a:p>
            <a:pPr>
              <a:lnSpc>
                <a:spcPct val="120000"/>
              </a:lnSpc>
            </a:pPr>
            <a:r>
              <a:rPr kumimoji="1" lang="zh-CN" altLang="en-US" dirty="0">
                <a:solidFill>
                  <a:schemeClr val="tx1">
                    <a:lumMod val="75000"/>
                    <a:lumOff val="25000"/>
                  </a:schemeClr>
                </a:solidFill>
              </a:rPr>
              <a:t>关于</a:t>
            </a:r>
            <a:r>
              <a:rPr kumimoji="1" lang="en-US" altLang="zh-CN" dirty="0">
                <a:solidFill>
                  <a:schemeClr val="tx1">
                    <a:lumMod val="75000"/>
                    <a:lumOff val="25000"/>
                  </a:schemeClr>
                </a:solidFill>
              </a:rPr>
              <a:t>139</a:t>
            </a:r>
            <a:r>
              <a:rPr kumimoji="1" lang="zh-CN" altLang="en-US" dirty="0">
                <a:solidFill>
                  <a:schemeClr val="tx1">
                    <a:lumMod val="75000"/>
                    <a:lumOff val="25000"/>
                  </a:schemeClr>
                </a:solidFill>
              </a:rPr>
              <a:t>和</a:t>
            </a:r>
            <a:r>
              <a:rPr kumimoji="1" lang="en-US" altLang="zh-CN" dirty="0">
                <a:solidFill>
                  <a:schemeClr val="tx1">
                    <a:lumMod val="75000"/>
                    <a:lumOff val="25000"/>
                  </a:schemeClr>
                </a:solidFill>
              </a:rPr>
              <a:t>93</a:t>
            </a:r>
            <a:r>
              <a:rPr kumimoji="1" lang="zh-CN" altLang="en-US" dirty="0">
                <a:solidFill>
                  <a:schemeClr val="tx1">
                    <a:lumMod val="75000"/>
                    <a:lumOff val="25000"/>
                  </a:schemeClr>
                </a:solidFill>
              </a:rPr>
              <a:t>   （怀念五点起床交一次可以立刻出结果的时代</a:t>
            </a:r>
            <a:r>
              <a:rPr kumimoji="1" lang="en-US" altLang="zh-CN" dirty="0">
                <a:solidFill>
                  <a:schemeClr val="tx1">
                    <a:lumMod val="75000"/>
                    <a:lumOff val="25000"/>
                  </a:schemeClr>
                </a:solidFill>
              </a:rPr>
              <a:t>😭</a:t>
            </a:r>
            <a:r>
              <a:rPr kumimoji="1" lang="zh-CN" altLang="en-US" dirty="0">
                <a:solidFill>
                  <a:schemeClr val="tx1">
                    <a:lumMod val="75000"/>
                    <a:lumOff val="25000"/>
                  </a:schemeClr>
                </a:solidFill>
              </a:rPr>
              <a:t>）</a:t>
            </a:r>
          </a:p>
        </p:txBody>
      </p:sp>
    </p:spTree>
    <p:extLst>
      <p:ext uri="{BB962C8B-B14F-4D97-AF65-F5344CB8AC3E}">
        <p14:creationId xmlns:p14="http://schemas.microsoft.com/office/powerpoint/2010/main" val="518655573"/>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checkerboard(across)">
                                      <p:cBhvr>
                                        <p:cTn id="11" dur="500"/>
                                        <p:tgtEl>
                                          <p:spTgt spid="6"/>
                                        </p:tgtEl>
                                      </p:cBhvr>
                                    </p:animEffect>
                                  </p:childTnLst>
                                </p:cTn>
                              </p:par>
                              <p:par>
                                <p:cTn id="12" presetID="5" presetClass="entr" presetSubtype="10" fill="hold"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checkerboard(across)">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0800000">
            <a:off x="912813" y="4094163"/>
            <a:ext cx="463550" cy="4635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 name="组合 2"/>
          <p:cNvGrpSpPr/>
          <p:nvPr/>
        </p:nvGrpSpPr>
        <p:grpSpPr bwMode="auto">
          <a:xfrm>
            <a:off x="4129882" y="2794300"/>
            <a:ext cx="6777037" cy="1685626"/>
            <a:chOff x="277329" y="1093495"/>
            <a:chExt cx="5427948" cy="1685700"/>
          </a:xfrm>
        </p:grpSpPr>
        <p:cxnSp>
          <p:nvCxnSpPr>
            <p:cNvPr id="4" name="直接连接符 3"/>
            <p:cNvCxnSpPr/>
            <p:nvPr/>
          </p:nvCxnSpPr>
          <p:spPr>
            <a:xfrm>
              <a:off x="410834" y="2206380"/>
              <a:ext cx="5294443"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277329" y="1418946"/>
              <a:ext cx="5141865" cy="769474"/>
            </a:xfrm>
            <a:prstGeom prst="rect">
              <a:avLst/>
            </a:prstGeom>
            <a:noFill/>
          </p:spPr>
          <p:txBody>
            <a:bodyPr>
              <a:spAutoFit/>
            </a:bodyPr>
            <a:lstStyle/>
            <a:p>
              <a:pPr>
                <a:defRPr/>
              </a:pPr>
              <a:r>
                <a:rPr lang="en" altLang="zh-CN" sz="4400" dirty="0" err="1">
                  <a:solidFill>
                    <a:schemeClr val="tx1">
                      <a:lumMod val="75000"/>
                      <a:lumOff val="25000"/>
                    </a:schemeClr>
                  </a:solidFill>
                  <a:latin typeface="微软雅黑" panose="020B0503020204020204" pitchFamily="34" charset="-122"/>
                  <a:ea typeface="微软雅黑" panose="020B0503020204020204" pitchFamily="34" charset="-122"/>
                </a:rPr>
                <a:t>int</a:t>
              </a:r>
              <a:r>
                <a:rPr lang="en" altLang="zh-CN" sz="44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 altLang="zh-CN" sz="4400" dirty="0" err="1">
                  <a:solidFill>
                    <a:schemeClr val="tx1">
                      <a:lumMod val="75000"/>
                      <a:lumOff val="25000"/>
                    </a:schemeClr>
                  </a:solidFill>
                  <a:latin typeface="微软雅黑" panose="020B0503020204020204" pitchFamily="34" charset="-122"/>
                  <a:ea typeface="微软雅黑" panose="020B0503020204020204" pitchFamily="34" charset="-122"/>
                </a:rPr>
                <a:t>alphabeta</a:t>
              </a:r>
              <a:r>
                <a:rPr lang="en" altLang="zh-CN" sz="4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44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文本框 5"/>
            <p:cNvSpPr txBox="1"/>
            <p:nvPr/>
          </p:nvSpPr>
          <p:spPr>
            <a:xfrm>
              <a:off x="326917" y="1093495"/>
              <a:ext cx="5141865" cy="400067"/>
            </a:xfrm>
            <a:prstGeom prst="rect">
              <a:avLst/>
            </a:prstGeom>
            <a:noFill/>
          </p:spPr>
          <p:txBody>
            <a:bodyPr>
              <a:spAutoFit/>
            </a:bodyPr>
            <a:lstStyle/>
            <a:p>
              <a:pPr eaLnBrk="1" fontAlgn="auto" hangingPunct="1">
                <a:spcBef>
                  <a:spcPts val="0"/>
                </a:spcBef>
                <a:spcAft>
                  <a:spcPts val="0"/>
                </a:spcAft>
                <a:defRPr/>
              </a:pPr>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关于</a:t>
              </a:r>
              <a:r>
                <a:rPr lang="en-US" altLang="zh-CN" sz="2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α-β</a:t>
              </a:r>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剪枝函数</a:t>
              </a:r>
            </a:p>
          </p:txBody>
        </p:sp>
        <p:sp>
          <p:nvSpPr>
            <p:cNvPr id="7" name="文本框 6"/>
            <p:cNvSpPr txBox="1"/>
            <p:nvPr/>
          </p:nvSpPr>
          <p:spPr>
            <a:xfrm>
              <a:off x="277329" y="2317510"/>
              <a:ext cx="5427948" cy="461685"/>
            </a:xfrm>
            <a:prstGeom prst="rect">
              <a:avLst/>
            </a:prstGeom>
            <a:noFill/>
          </p:spPr>
          <p:txBody>
            <a:bodyPr>
              <a:spAutoFit/>
            </a:bodyPr>
            <a:lstStyle/>
            <a:p>
              <a:pPr eaLnBrk="1" fontAlgn="auto" hangingPunct="1">
                <a:spcBef>
                  <a:spcPts val="0"/>
                </a:spcBef>
                <a:spcAft>
                  <a:spcPts val="0"/>
                </a:spcAft>
                <a:defRPr/>
              </a:pPr>
              <a:endParaRPr lang="en-US" altLang="zh-CN" sz="2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8" name="椭圆 7"/>
          <p:cNvSpPr/>
          <p:nvPr/>
        </p:nvSpPr>
        <p:spPr>
          <a:xfrm>
            <a:off x="1865313" y="4125913"/>
            <a:ext cx="147637" cy="1492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椭圆 8"/>
          <p:cNvSpPr/>
          <p:nvPr/>
        </p:nvSpPr>
        <p:spPr>
          <a:xfrm>
            <a:off x="3717925" y="4362450"/>
            <a:ext cx="242888"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椭圆 9"/>
          <p:cNvSpPr/>
          <p:nvPr/>
        </p:nvSpPr>
        <p:spPr>
          <a:xfrm>
            <a:off x="3094875" y="4327526"/>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椭圆 10"/>
          <p:cNvSpPr/>
          <p:nvPr/>
        </p:nvSpPr>
        <p:spPr>
          <a:xfrm rot="11047877">
            <a:off x="3108325" y="4818063"/>
            <a:ext cx="387350" cy="3873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椭圆 11"/>
          <p:cNvSpPr/>
          <p:nvPr/>
        </p:nvSpPr>
        <p:spPr>
          <a:xfrm rot="11047877">
            <a:off x="2328863" y="4422775"/>
            <a:ext cx="169862" cy="1698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椭圆 12"/>
          <p:cNvSpPr/>
          <p:nvPr/>
        </p:nvSpPr>
        <p:spPr>
          <a:xfrm>
            <a:off x="1319213" y="2378075"/>
            <a:ext cx="344487" cy="3444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椭圆 13"/>
          <p:cNvSpPr/>
          <p:nvPr/>
        </p:nvSpPr>
        <p:spPr>
          <a:xfrm rot="10800000">
            <a:off x="1358900" y="3316288"/>
            <a:ext cx="528638" cy="527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椭圆 14"/>
          <p:cNvSpPr/>
          <p:nvPr/>
        </p:nvSpPr>
        <p:spPr>
          <a:xfrm>
            <a:off x="10853164" y="3316288"/>
            <a:ext cx="153987"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椭圆 15"/>
          <p:cNvSpPr/>
          <p:nvPr/>
        </p:nvSpPr>
        <p:spPr>
          <a:xfrm>
            <a:off x="11087100" y="3429000"/>
            <a:ext cx="242887"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椭圆 16"/>
          <p:cNvSpPr/>
          <p:nvPr/>
        </p:nvSpPr>
        <p:spPr>
          <a:xfrm>
            <a:off x="2065338" y="5219700"/>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 name="组合 10"/>
          <p:cNvGrpSpPr/>
          <p:nvPr/>
        </p:nvGrpSpPr>
        <p:grpSpPr bwMode="auto">
          <a:xfrm>
            <a:off x="2047372" y="2390799"/>
            <a:ext cx="1770622" cy="1773214"/>
            <a:chOff x="1277143" y="1504950"/>
            <a:chExt cx="1085057" cy="1085850"/>
          </a:xfrm>
        </p:grpSpPr>
        <p:sp>
          <p:nvSpPr>
            <p:cNvPr id="19" name="椭圆 18"/>
            <p:cNvSpPr/>
            <p:nvPr/>
          </p:nvSpPr>
          <p:spPr>
            <a:xfrm>
              <a:off x="1277143" y="1504950"/>
              <a:ext cx="1085057" cy="1085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文本框 6"/>
            <p:cNvSpPr txBox="1">
              <a:spLocks noChangeArrowheads="1"/>
            </p:cNvSpPr>
            <p:nvPr/>
          </p:nvSpPr>
          <p:spPr bwMode="auto">
            <a:xfrm>
              <a:off x="1394711" y="1649043"/>
              <a:ext cx="849920" cy="81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itchFamily="34" charset="-122"/>
                  <a:ea typeface="微软雅黑 Light"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itchFamily="34" charset="-122"/>
                  <a:ea typeface="微软雅黑 Light"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itchFamily="34" charset="-122"/>
                  <a:ea typeface="微软雅黑 Light"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itchFamily="34" charset="-122"/>
                  <a:ea typeface="微软雅黑 Light"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itchFamily="34" charset="-122"/>
                  <a:ea typeface="微软雅黑 Light"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9pPr>
            </a:lstStyle>
            <a:p>
              <a:pPr algn="ctr" eaLnBrk="1" hangingPunct="1">
                <a:lnSpc>
                  <a:spcPct val="100000"/>
                </a:lnSpc>
                <a:spcBef>
                  <a:spcPct val="0"/>
                </a:spcBef>
                <a:buFontTx/>
                <a:buNone/>
              </a:pPr>
              <a:r>
                <a:rPr lang="en-US" altLang="zh-CN" sz="8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02</a:t>
              </a:r>
              <a:endParaRPr lang="zh-CN" altLang="en-US" sz="8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762131117"/>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23" presetClass="entr" presetSubtype="16"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childTnLst>
                                </p:cTn>
                              </p:par>
                              <p:par>
                                <p:cTn id="14" presetID="2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childTnLst>
                                </p:cTn>
                              </p:par>
                              <p:par>
                                <p:cTn id="18" presetID="23" presetClass="entr" presetSubtype="16" fill="hold" grpId="0" nodeType="withEffect">
                                  <p:stCondLst>
                                    <p:cond delay="100"/>
                                  </p:stCondLst>
                                  <p:childTnLst>
                                    <p:set>
                                      <p:cBhvr>
                                        <p:cTn id="19" dur="1" fill="hold">
                                          <p:stCondLst>
                                            <p:cond delay="0"/>
                                          </p:stCondLst>
                                        </p:cTn>
                                        <p:tgtEl>
                                          <p:spTgt spid="9"/>
                                        </p:tgtEl>
                                        <p:attrNameLst>
                                          <p:attrName>style.visibility</p:attrName>
                                        </p:attrNameLst>
                                      </p:cBhvr>
                                      <p:to>
                                        <p:strVal val="visible"/>
                                      </p:to>
                                    </p:set>
                                    <p:anim calcmode="lin" valueType="num">
                                      <p:cBhvr>
                                        <p:cTn id="20" dur="500" fill="hold"/>
                                        <p:tgtEl>
                                          <p:spTgt spid="9"/>
                                        </p:tgtEl>
                                        <p:attrNameLst>
                                          <p:attrName>ppt_w</p:attrName>
                                        </p:attrNameLst>
                                      </p:cBhvr>
                                      <p:tavLst>
                                        <p:tav tm="0">
                                          <p:val>
                                            <p:fltVal val="0"/>
                                          </p:val>
                                        </p:tav>
                                        <p:tav tm="100000">
                                          <p:val>
                                            <p:strVal val="#ppt_w"/>
                                          </p:val>
                                        </p:tav>
                                      </p:tavLst>
                                    </p:anim>
                                    <p:anim calcmode="lin" valueType="num">
                                      <p:cBhvr>
                                        <p:cTn id="21" dur="500" fill="hold"/>
                                        <p:tgtEl>
                                          <p:spTgt spid="9"/>
                                        </p:tgtEl>
                                        <p:attrNameLst>
                                          <p:attrName>ppt_h</p:attrName>
                                        </p:attrNameLst>
                                      </p:cBhvr>
                                      <p:tavLst>
                                        <p:tav tm="0">
                                          <p:val>
                                            <p:fltVal val="0"/>
                                          </p:val>
                                        </p:tav>
                                        <p:tav tm="100000">
                                          <p:val>
                                            <p:strVal val="#ppt_h"/>
                                          </p:val>
                                        </p:tav>
                                      </p:tavLst>
                                    </p:anim>
                                  </p:childTnLst>
                                </p:cTn>
                              </p:par>
                              <p:par>
                                <p:cTn id="22" presetID="23" presetClass="entr" presetSubtype="16" fill="hold" grpId="0" nodeType="withEffect">
                                  <p:stCondLst>
                                    <p:cond delay="100"/>
                                  </p:stCondLst>
                                  <p:childTnLst>
                                    <p:set>
                                      <p:cBhvr>
                                        <p:cTn id="23" dur="1" fill="hold">
                                          <p:stCondLst>
                                            <p:cond delay="0"/>
                                          </p:stCondLst>
                                        </p:cTn>
                                        <p:tgtEl>
                                          <p:spTgt spid="10"/>
                                        </p:tgtEl>
                                        <p:attrNameLst>
                                          <p:attrName>style.visibility</p:attrName>
                                        </p:attrNameLst>
                                      </p:cBhvr>
                                      <p:to>
                                        <p:strVal val="visible"/>
                                      </p:to>
                                    </p:set>
                                    <p:anim calcmode="lin" valueType="num">
                                      <p:cBhvr>
                                        <p:cTn id="24" dur="500" fill="hold"/>
                                        <p:tgtEl>
                                          <p:spTgt spid="10"/>
                                        </p:tgtEl>
                                        <p:attrNameLst>
                                          <p:attrName>ppt_w</p:attrName>
                                        </p:attrNameLst>
                                      </p:cBhvr>
                                      <p:tavLst>
                                        <p:tav tm="0">
                                          <p:val>
                                            <p:fltVal val="0"/>
                                          </p:val>
                                        </p:tav>
                                        <p:tav tm="100000">
                                          <p:val>
                                            <p:strVal val="#ppt_w"/>
                                          </p:val>
                                        </p:tav>
                                      </p:tavLst>
                                    </p:anim>
                                    <p:anim calcmode="lin" valueType="num">
                                      <p:cBhvr>
                                        <p:cTn id="25" dur="500" fill="hold"/>
                                        <p:tgtEl>
                                          <p:spTgt spid="10"/>
                                        </p:tgtEl>
                                        <p:attrNameLst>
                                          <p:attrName>ppt_h</p:attrName>
                                        </p:attrNameLst>
                                      </p:cBhvr>
                                      <p:tavLst>
                                        <p:tav tm="0">
                                          <p:val>
                                            <p:fltVal val="0"/>
                                          </p:val>
                                        </p:tav>
                                        <p:tav tm="100000">
                                          <p:val>
                                            <p:strVal val="#ppt_h"/>
                                          </p:val>
                                        </p:tav>
                                      </p:tavLst>
                                    </p:anim>
                                  </p:childTnLst>
                                </p:cTn>
                              </p:par>
                              <p:par>
                                <p:cTn id="26" presetID="23" presetClass="entr" presetSubtype="16" fill="hold" grpId="0" nodeType="withEffect">
                                  <p:stCondLst>
                                    <p:cond delay="1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childTnLst>
                                </p:cTn>
                              </p:par>
                              <p:par>
                                <p:cTn id="30" presetID="23" presetClass="entr" presetSubtype="16" fill="hold" grpId="0" nodeType="withEffect">
                                  <p:stCondLst>
                                    <p:cond delay="10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childTnLst>
                                </p:cTn>
                              </p:par>
                              <p:par>
                                <p:cTn id="34" presetID="23" presetClass="entr" presetSubtype="16"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500" fill="hold"/>
                                        <p:tgtEl>
                                          <p:spTgt spid="13"/>
                                        </p:tgtEl>
                                        <p:attrNameLst>
                                          <p:attrName>ppt_w</p:attrName>
                                        </p:attrNameLst>
                                      </p:cBhvr>
                                      <p:tavLst>
                                        <p:tav tm="0">
                                          <p:val>
                                            <p:fltVal val="0"/>
                                          </p:val>
                                        </p:tav>
                                        <p:tav tm="100000">
                                          <p:val>
                                            <p:strVal val="#ppt_w"/>
                                          </p:val>
                                        </p:tav>
                                      </p:tavLst>
                                    </p:anim>
                                    <p:anim calcmode="lin" valueType="num">
                                      <p:cBhvr>
                                        <p:cTn id="37" dur="500" fill="hold"/>
                                        <p:tgtEl>
                                          <p:spTgt spid="13"/>
                                        </p:tgtEl>
                                        <p:attrNameLst>
                                          <p:attrName>ppt_h</p:attrName>
                                        </p:attrNameLst>
                                      </p:cBhvr>
                                      <p:tavLst>
                                        <p:tav tm="0">
                                          <p:val>
                                            <p:fltVal val="0"/>
                                          </p:val>
                                        </p:tav>
                                        <p:tav tm="100000">
                                          <p:val>
                                            <p:strVal val="#ppt_h"/>
                                          </p:val>
                                        </p:tav>
                                      </p:tavLst>
                                    </p:anim>
                                  </p:childTnLst>
                                </p:cTn>
                              </p:par>
                              <p:par>
                                <p:cTn id="38" presetID="23" presetClass="entr" presetSubtype="16"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p:cTn id="40" dur="500" fill="hold"/>
                                        <p:tgtEl>
                                          <p:spTgt spid="14"/>
                                        </p:tgtEl>
                                        <p:attrNameLst>
                                          <p:attrName>ppt_w</p:attrName>
                                        </p:attrNameLst>
                                      </p:cBhvr>
                                      <p:tavLst>
                                        <p:tav tm="0">
                                          <p:val>
                                            <p:fltVal val="0"/>
                                          </p:val>
                                        </p:tav>
                                        <p:tav tm="100000">
                                          <p:val>
                                            <p:strVal val="#ppt_w"/>
                                          </p:val>
                                        </p:tav>
                                      </p:tavLst>
                                    </p:anim>
                                    <p:anim calcmode="lin" valueType="num">
                                      <p:cBhvr>
                                        <p:cTn id="41" dur="500" fill="hold"/>
                                        <p:tgtEl>
                                          <p:spTgt spid="14"/>
                                        </p:tgtEl>
                                        <p:attrNameLst>
                                          <p:attrName>ppt_h</p:attrName>
                                        </p:attrNameLst>
                                      </p:cBhvr>
                                      <p:tavLst>
                                        <p:tav tm="0">
                                          <p:val>
                                            <p:fltVal val="0"/>
                                          </p:val>
                                        </p:tav>
                                        <p:tav tm="100000">
                                          <p:val>
                                            <p:strVal val="#ppt_h"/>
                                          </p:val>
                                        </p:tav>
                                      </p:tavLst>
                                    </p:anim>
                                  </p:childTnLst>
                                </p:cTn>
                              </p:par>
                              <p:par>
                                <p:cTn id="42" presetID="23" presetClass="entr" presetSubtype="16"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p:cTn id="44" dur="500" fill="hold"/>
                                        <p:tgtEl>
                                          <p:spTgt spid="17"/>
                                        </p:tgtEl>
                                        <p:attrNameLst>
                                          <p:attrName>ppt_w</p:attrName>
                                        </p:attrNameLst>
                                      </p:cBhvr>
                                      <p:tavLst>
                                        <p:tav tm="0">
                                          <p:val>
                                            <p:fltVal val="0"/>
                                          </p:val>
                                        </p:tav>
                                        <p:tav tm="100000">
                                          <p:val>
                                            <p:strVal val="#ppt_w"/>
                                          </p:val>
                                        </p:tav>
                                      </p:tavLst>
                                    </p:anim>
                                    <p:anim calcmode="lin" valueType="num">
                                      <p:cBhvr>
                                        <p:cTn id="45" dur="500" fill="hold"/>
                                        <p:tgtEl>
                                          <p:spTgt spid="17"/>
                                        </p:tgtEl>
                                        <p:attrNameLst>
                                          <p:attrName>ppt_h</p:attrName>
                                        </p:attrNameLst>
                                      </p:cBhvr>
                                      <p:tavLst>
                                        <p:tav tm="0">
                                          <p:val>
                                            <p:fltVal val="0"/>
                                          </p:val>
                                        </p:tav>
                                        <p:tav tm="100000">
                                          <p:val>
                                            <p:strVal val="#ppt_h"/>
                                          </p:val>
                                        </p:tav>
                                      </p:tavLst>
                                    </p:anim>
                                  </p:childTnLst>
                                </p:cTn>
                              </p:par>
                              <p:par>
                                <p:cTn id="46" presetID="22" presetClass="entr" presetSubtype="8" fill="hold" nodeType="withEffect">
                                  <p:stCondLst>
                                    <p:cond delay="500"/>
                                  </p:stCondLst>
                                  <p:childTnLst>
                                    <p:set>
                                      <p:cBhvr>
                                        <p:cTn id="47" dur="1" fill="hold">
                                          <p:stCondLst>
                                            <p:cond delay="0"/>
                                          </p:stCondLst>
                                        </p:cTn>
                                        <p:tgtEl>
                                          <p:spTgt spid="3"/>
                                        </p:tgtEl>
                                        <p:attrNameLst>
                                          <p:attrName>style.visibility</p:attrName>
                                        </p:attrNameLst>
                                      </p:cBhvr>
                                      <p:to>
                                        <p:strVal val="visible"/>
                                      </p:to>
                                    </p:set>
                                    <p:animEffect transition="in" filter="wipe(left)">
                                      <p:cBhvr>
                                        <p:cTn id="48" dur="500"/>
                                        <p:tgtEl>
                                          <p:spTgt spid="3"/>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16"/>
                                        </p:tgtEl>
                                        <p:attrNameLst>
                                          <p:attrName>style.visibility</p:attrName>
                                        </p:attrNameLst>
                                      </p:cBhvr>
                                      <p:to>
                                        <p:strVal val="visible"/>
                                      </p:to>
                                    </p:set>
                                    <p:animEffect transition="in" filter="fade">
                                      <p:cBhvr>
                                        <p:cTn id="5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p:cNvGrpSpPr/>
          <p:nvPr>
            <p:custDataLst>
              <p:tags r:id="rId1"/>
            </p:custDataLst>
          </p:nvPr>
        </p:nvGrpSpPr>
        <p:grpSpPr>
          <a:xfrm>
            <a:off x="1068805" y="2463760"/>
            <a:ext cx="2256851" cy="3451644"/>
            <a:chOff x="845117" y="2600920"/>
            <a:chExt cx="2256851" cy="3451644"/>
          </a:xfrm>
        </p:grpSpPr>
        <p:sp>
          <p:nvSpPr>
            <p:cNvPr id="7" name="任意多边形: 形状 6"/>
            <p:cNvSpPr/>
            <p:nvPr/>
          </p:nvSpPr>
          <p:spPr bwMode="auto">
            <a:xfrm>
              <a:off x="1533527" y="4504396"/>
              <a:ext cx="880032" cy="1548168"/>
            </a:xfrm>
            <a:custGeom>
              <a:avLst/>
              <a:gdLst>
                <a:gd name="connsiteX0" fmla="*/ 108012 w 1224024"/>
                <a:gd name="connsiteY0" fmla="*/ 1116120 h 1548168"/>
                <a:gd name="connsiteX1" fmla="*/ 108012 w 1224024"/>
                <a:gd name="connsiteY1" fmla="*/ 1296144 h 1548168"/>
                <a:gd name="connsiteX2" fmla="*/ 1116012 w 1224024"/>
                <a:gd name="connsiteY2" fmla="*/ 1296144 h 1548168"/>
                <a:gd name="connsiteX3" fmla="*/ 1116012 w 1224024"/>
                <a:gd name="connsiteY3" fmla="*/ 1116120 h 1548168"/>
                <a:gd name="connsiteX4" fmla="*/ 108012 w 1224024"/>
                <a:gd name="connsiteY4" fmla="*/ 900096 h 1548168"/>
                <a:gd name="connsiteX5" fmla="*/ 108012 w 1224024"/>
                <a:gd name="connsiteY5" fmla="*/ 1080120 h 1548168"/>
                <a:gd name="connsiteX6" fmla="*/ 1116012 w 1224024"/>
                <a:gd name="connsiteY6" fmla="*/ 1080120 h 1548168"/>
                <a:gd name="connsiteX7" fmla="*/ 1116012 w 1224024"/>
                <a:gd name="connsiteY7" fmla="*/ 900096 h 1548168"/>
                <a:gd name="connsiteX8" fmla="*/ 108012 w 1224024"/>
                <a:gd name="connsiteY8" fmla="*/ 684072 h 1548168"/>
                <a:gd name="connsiteX9" fmla="*/ 108012 w 1224024"/>
                <a:gd name="connsiteY9" fmla="*/ 864096 h 1548168"/>
                <a:gd name="connsiteX10" fmla="*/ 1116012 w 1224024"/>
                <a:gd name="connsiteY10" fmla="*/ 864096 h 1548168"/>
                <a:gd name="connsiteX11" fmla="*/ 1116012 w 1224024"/>
                <a:gd name="connsiteY11" fmla="*/ 684072 h 1548168"/>
                <a:gd name="connsiteX12" fmla="*/ 108012 w 1224024"/>
                <a:gd name="connsiteY12" fmla="*/ 468048 h 1548168"/>
                <a:gd name="connsiteX13" fmla="*/ 108012 w 1224024"/>
                <a:gd name="connsiteY13" fmla="*/ 648072 h 1548168"/>
                <a:gd name="connsiteX14" fmla="*/ 1116012 w 1224024"/>
                <a:gd name="connsiteY14" fmla="*/ 648072 h 1548168"/>
                <a:gd name="connsiteX15" fmla="*/ 1116012 w 1224024"/>
                <a:gd name="connsiteY15" fmla="*/ 468048 h 1548168"/>
                <a:gd name="connsiteX16" fmla="*/ 108012 w 1224024"/>
                <a:gd name="connsiteY16" fmla="*/ 252024 h 1548168"/>
                <a:gd name="connsiteX17" fmla="*/ 108012 w 1224024"/>
                <a:gd name="connsiteY17" fmla="*/ 432048 h 1548168"/>
                <a:gd name="connsiteX18" fmla="*/ 1116012 w 1224024"/>
                <a:gd name="connsiteY18" fmla="*/ 432048 h 1548168"/>
                <a:gd name="connsiteX19" fmla="*/ 1116012 w 1224024"/>
                <a:gd name="connsiteY19" fmla="*/ 252024 h 1548168"/>
                <a:gd name="connsiteX20" fmla="*/ 0 w 1224024"/>
                <a:gd name="connsiteY20" fmla="*/ 0 h 1548168"/>
                <a:gd name="connsiteX21" fmla="*/ 108012 w 1224024"/>
                <a:gd name="connsiteY21" fmla="*/ 0 h 1548168"/>
                <a:gd name="connsiteX22" fmla="*/ 108012 w 1224024"/>
                <a:gd name="connsiteY22" fmla="*/ 216024 h 1548168"/>
                <a:gd name="connsiteX23" fmla="*/ 1116012 w 1224024"/>
                <a:gd name="connsiteY23" fmla="*/ 216024 h 1548168"/>
                <a:gd name="connsiteX24" fmla="*/ 1116012 w 1224024"/>
                <a:gd name="connsiteY24" fmla="*/ 0 h 1548168"/>
                <a:gd name="connsiteX25" fmla="*/ 1224024 w 1224024"/>
                <a:gd name="connsiteY25" fmla="*/ 0 h 1548168"/>
                <a:gd name="connsiteX26" fmla="*/ 1224024 w 1224024"/>
                <a:gd name="connsiteY26" fmla="*/ 1548168 h 1548168"/>
                <a:gd name="connsiteX27" fmla="*/ 1116012 w 1224024"/>
                <a:gd name="connsiteY27" fmla="*/ 1548168 h 1548168"/>
                <a:gd name="connsiteX28" fmla="*/ 1116012 w 1224024"/>
                <a:gd name="connsiteY28" fmla="*/ 1332144 h 1548168"/>
                <a:gd name="connsiteX29" fmla="*/ 108012 w 1224024"/>
                <a:gd name="connsiteY29" fmla="*/ 1332144 h 1548168"/>
                <a:gd name="connsiteX30" fmla="*/ 108012 w 1224024"/>
                <a:gd name="connsiteY30" fmla="*/ 1548168 h 1548168"/>
                <a:gd name="connsiteX31" fmla="*/ 0 w 1224024"/>
                <a:gd name="connsiteY31" fmla="*/ 1548168 h 154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24024" h="1548168">
                  <a:moveTo>
                    <a:pt x="108012" y="1116120"/>
                  </a:moveTo>
                  <a:lnTo>
                    <a:pt x="108012" y="1296144"/>
                  </a:lnTo>
                  <a:lnTo>
                    <a:pt x="1116012" y="1296144"/>
                  </a:lnTo>
                  <a:lnTo>
                    <a:pt x="1116012" y="1116120"/>
                  </a:lnTo>
                  <a:close/>
                  <a:moveTo>
                    <a:pt x="108012" y="900096"/>
                  </a:moveTo>
                  <a:lnTo>
                    <a:pt x="108012" y="1080120"/>
                  </a:lnTo>
                  <a:lnTo>
                    <a:pt x="1116012" y="1080120"/>
                  </a:lnTo>
                  <a:lnTo>
                    <a:pt x="1116012" y="900096"/>
                  </a:lnTo>
                  <a:close/>
                  <a:moveTo>
                    <a:pt x="108012" y="684072"/>
                  </a:moveTo>
                  <a:lnTo>
                    <a:pt x="108012" y="864096"/>
                  </a:lnTo>
                  <a:lnTo>
                    <a:pt x="1116012" y="864096"/>
                  </a:lnTo>
                  <a:lnTo>
                    <a:pt x="1116012" y="684072"/>
                  </a:lnTo>
                  <a:close/>
                  <a:moveTo>
                    <a:pt x="108012" y="468048"/>
                  </a:moveTo>
                  <a:lnTo>
                    <a:pt x="108012" y="648072"/>
                  </a:lnTo>
                  <a:lnTo>
                    <a:pt x="1116012" y="648072"/>
                  </a:lnTo>
                  <a:lnTo>
                    <a:pt x="1116012" y="468048"/>
                  </a:lnTo>
                  <a:close/>
                  <a:moveTo>
                    <a:pt x="108012" y="252024"/>
                  </a:moveTo>
                  <a:lnTo>
                    <a:pt x="108012" y="432048"/>
                  </a:lnTo>
                  <a:lnTo>
                    <a:pt x="1116012" y="432048"/>
                  </a:lnTo>
                  <a:lnTo>
                    <a:pt x="1116012" y="252024"/>
                  </a:lnTo>
                  <a:close/>
                  <a:moveTo>
                    <a:pt x="0" y="0"/>
                  </a:moveTo>
                  <a:lnTo>
                    <a:pt x="108012" y="0"/>
                  </a:lnTo>
                  <a:lnTo>
                    <a:pt x="108012" y="216024"/>
                  </a:lnTo>
                  <a:lnTo>
                    <a:pt x="1116012" y="216024"/>
                  </a:lnTo>
                  <a:lnTo>
                    <a:pt x="1116012" y="0"/>
                  </a:lnTo>
                  <a:lnTo>
                    <a:pt x="1224024" y="0"/>
                  </a:lnTo>
                  <a:lnTo>
                    <a:pt x="1224024" y="1548168"/>
                  </a:lnTo>
                  <a:lnTo>
                    <a:pt x="1116012" y="1548168"/>
                  </a:lnTo>
                  <a:lnTo>
                    <a:pt x="1116012" y="1332144"/>
                  </a:lnTo>
                  <a:lnTo>
                    <a:pt x="108012" y="1332144"/>
                  </a:lnTo>
                  <a:lnTo>
                    <a:pt x="108012" y="1548168"/>
                  </a:lnTo>
                  <a:lnTo>
                    <a:pt x="0" y="1548168"/>
                  </a:lnTo>
                  <a:close/>
                </a:path>
              </a:pathLst>
            </a:custGeom>
            <a:solidFill>
              <a:schemeClr val="accent1"/>
            </a:solidFill>
            <a:ln w="19050">
              <a:noFill/>
              <a:round/>
            </a:ln>
          </p:spPr>
          <p:txBody>
            <a:bodyPr anchor="ctr"/>
            <a:lstStyle/>
            <a:p>
              <a:pPr algn="ctr"/>
              <a:endParaRPr/>
            </a:p>
          </p:txBody>
        </p:sp>
        <p:sp>
          <p:nvSpPr>
            <p:cNvPr id="8" name="任意多边形: 形状 7"/>
            <p:cNvSpPr>
              <a:spLocks noChangeAspect="1"/>
            </p:cNvSpPr>
            <p:nvPr/>
          </p:nvSpPr>
          <p:spPr bwMode="auto">
            <a:xfrm>
              <a:off x="1203886" y="3491209"/>
              <a:ext cx="1539314" cy="1149066"/>
            </a:xfrm>
            <a:custGeom>
              <a:avLst/>
              <a:gdLst>
                <a:gd name="T0" fmla="*/ 223 w 256"/>
                <a:gd name="T1" fmla="*/ 72 h 192"/>
                <a:gd name="T2" fmla="*/ 224 w 256"/>
                <a:gd name="T3" fmla="*/ 64 h 192"/>
                <a:gd name="T4" fmla="*/ 160 w 256"/>
                <a:gd name="T5" fmla="*/ 0 h 192"/>
                <a:gd name="T6" fmla="*/ 109 w 256"/>
                <a:gd name="T7" fmla="*/ 26 h 192"/>
                <a:gd name="T8" fmla="*/ 96 w 256"/>
                <a:gd name="T9" fmla="*/ 24 h 192"/>
                <a:gd name="T10" fmla="*/ 40 w 256"/>
                <a:gd name="T11" fmla="*/ 80 h 192"/>
                <a:gd name="T12" fmla="*/ 40 w 256"/>
                <a:gd name="T13" fmla="*/ 83 h 192"/>
                <a:gd name="T14" fmla="*/ 0 w 256"/>
                <a:gd name="T15" fmla="*/ 136 h 192"/>
                <a:gd name="T16" fmla="*/ 56 w 256"/>
                <a:gd name="T17" fmla="*/ 192 h 192"/>
                <a:gd name="T18" fmla="*/ 192 w 256"/>
                <a:gd name="T19" fmla="*/ 192 h 192"/>
                <a:gd name="T20" fmla="*/ 256 w 256"/>
                <a:gd name="T21" fmla="*/ 128 h 192"/>
                <a:gd name="T22" fmla="*/ 223 w 256"/>
                <a:gd name="T23"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6" h="192">
                  <a:moveTo>
                    <a:pt x="223" y="72"/>
                  </a:moveTo>
                  <a:cubicBezTo>
                    <a:pt x="224" y="70"/>
                    <a:pt x="224" y="67"/>
                    <a:pt x="224" y="64"/>
                  </a:cubicBezTo>
                  <a:cubicBezTo>
                    <a:pt x="224" y="29"/>
                    <a:pt x="195" y="0"/>
                    <a:pt x="160" y="0"/>
                  </a:cubicBezTo>
                  <a:cubicBezTo>
                    <a:pt x="139" y="0"/>
                    <a:pt x="121" y="10"/>
                    <a:pt x="109" y="26"/>
                  </a:cubicBezTo>
                  <a:cubicBezTo>
                    <a:pt x="105" y="25"/>
                    <a:pt x="101" y="24"/>
                    <a:pt x="96" y="24"/>
                  </a:cubicBezTo>
                  <a:cubicBezTo>
                    <a:pt x="65" y="24"/>
                    <a:pt x="40" y="49"/>
                    <a:pt x="40" y="80"/>
                  </a:cubicBezTo>
                  <a:cubicBezTo>
                    <a:pt x="40" y="81"/>
                    <a:pt x="40" y="82"/>
                    <a:pt x="40" y="83"/>
                  </a:cubicBezTo>
                  <a:cubicBezTo>
                    <a:pt x="17" y="89"/>
                    <a:pt x="0" y="111"/>
                    <a:pt x="0" y="136"/>
                  </a:cubicBezTo>
                  <a:cubicBezTo>
                    <a:pt x="0" y="167"/>
                    <a:pt x="25" y="192"/>
                    <a:pt x="56" y="192"/>
                  </a:cubicBezTo>
                  <a:cubicBezTo>
                    <a:pt x="192" y="192"/>
                    <a:pt x="192" y="192"/>
                    <a:pt x="192" y="192"/>
                  </a:cubicBezTo>
                  <a:cubicBezTo>
                    <a:pt x="227" y="192"/>
                    <a:pt x="256" y="163"/>
                    <a:pt x="256" y="128"/>
                  </a:cubicBezTo>
                  <a:cubicBezTo>
                    <a:pt x="256" y="104"/>
                    <a:pt x="243" y="83"/>
                    <a:pt x="223" y="72"/>
                  </a:cubicBezTo>
                  <a:close/>
                </a:path>
              </a:pathLst>
            </a:custGeom>
            <a:solidFill>
              <a:schemeClr val="accent1"/>
            </a:solidFill>
            <a:ln>
              <a:noFill/>
            </a:ln>
          </p:spPr>
          <p:txBody>
            <a:bodyPr anchor="ctr"/>
            <a:lstStyle/>
            <a:p>
              <a:pPr algn="ctr"/>
              <a:endParaRPr/>
            </a:p>
          </p:txBody>
        </p:sp>
        <p:grpSp>
          <p:nvGrpSpPr>
            <p:cNvPr id="16" name="组合 15"/>
            <p:cNvGrpSpPr/>
            <p:nvPr/>
          </p:nvGrpSpPr>
          <p:grpSpPr>
            <a:xfrm>
              <a:off x="845117" y="2600920"/>
              <a:ext cx="2256851" cy="1007968"/>
              <a:chOff x="474650" y="1907073"/>
              <a:chExt cx="2256851" cy="1007968"/>
            </a:xfrm>
          </p:grpSpPr>
          <p:sp>
            <p:nvSpPr>
              <p:cNvPr id="26" name="矩形 25"/>
              <p:cNvSpPr/>
              <p:nvPr/>
            </p:nvSpPr>
            <p:spPr>
              <a:xfrm>
                <a:off x="474650" y="1907073"/>
                <a:ext cx="2256851" cy="246221"/>
              </a:xfrm>
              <a:prstGeom prst="rect">
                <a:avLst/>
              </a:prstGeom>
            </p:spPr>
            <p:txBody>
              <a:bodyPr wrap="none" lIns="144000" tIns="0" rIns="144000" bIns="0">
                <a:normAutofit/>
              </a:bodyPr>
              <a:lstStyle/>
              <a:p>
                <a:pPr algn="ctr"/>
                <a:r>
                  <a:rPr lang="zh-CN" altLang="en-US" sz="1600" b="1" dirty="0">
                    <a:solidFill>
                      <a:schemeClr val="accent1"/>
                    </a:solidFill>
                  </a:rPr>
                  <a:t>极大值极小值搜索</a:t>
                </a:r>
              </a:p>
            </p:txBody>
          </p:sp>
          <p:sp>
            <p:nvSpPr>
              <p:cNvPr id="27" name="矩形 26"/>
              <p:cNvSpPr/>
              <p:nvPr/>
            </p:nvSpPr>
            <p:spPr>
              <a:xfrm>
                <a:off x="474650" y="2153294"/>
                <a:ext cx="2256851" cy="761747"/>
              </a:xfrm>
              <a:prstGeom prst="rect">
                <a:avLst/>
              </a:prstGeom>
            </p:spPr>
            <p:txBody>
              <a:bodyPr wrap="square" lIns="144000" tIns="0" rIns="144000" bIns="0">
                <a:normAutofit/>
              </a:bodyPr>
              <a:lstStyle/>
              <a:p>
                <a:pPr algn="ctr">
                  <a:lnSpc>
                    <a:spcPct val="120000"/>
                  </a:lnSpc>
                </a:pPr>
                <a:endParaRPr sz="1100" dirty="0">
                  <a:solidFill>
                    <a:schemeClr val="dk1">
                      <a:lumMod val="100000"/>
                    </a:schemeClr>
                  </a:solidFill>
                </a:endParaRPr>
              </a:p>
            </p:txBody>
          </p:sp>
        </p:grpSp>
      </p:grpSp>
      <p:grpSp>
        <p:nvGrpSpPr>
          <p:cNvPr id="28" name="千图PPT彼岸天：ID 8661124库_组合 27"/>
          <p:cNvGrpSpPr/>
          <p:nvPr>
            <p:custDataLst>
              <p:tags r:id="rId2"/>
            </p:custDataLst>
          </p:nvPr>
        </p:nvGrpSpPr>
        <p:grpSpPr>
          <a:xfrm>
            <a:off x="4788144" y="2067712"/>
            <a:ext cx="2256851" cy="3847692"/>
            <a:chOff x="3593422" y="2204872"/>
            <a:chExt cx="2256851" cy="3847692"/>
          </a:xfrm>
        </p:grpSpPr>
        <p:sp>
          <p:nvSpPr>
            <p:cNvPr id="6" name="任意多边形: 形状 5"/>
            <p:cNvSpPr/>
            <p:nvPr/>
          </p:nvSpPr>
          <p:spPr bwMode="auto">
            <a:xfrm>
              <a:off x="4281832" y="4072348"/>
              <a:ext cx="880032" cy="1980216"/>
            </a:xfrm>
            <a:custGeom>
              <a:avLst/>
              <a:gdLst>
                <a:gd name="connsiteX0" fmla="*/ 108012 w 1224024"/>
                <a:gd name="connsiteY0" fmla="*/ 1548168 h 1980216"/>
                <a:gd name="connsiteX1" fmla="*/ 108012 w 1224024"/>
                <a:gd name="connsiteY1" fmla="*/ 1728192 h 1980216"/>
                <a:gd name="connsiteX2" fmla="*/ 1116012 w 1224024"/>
                <a:gd name="connsiteY2" fmla="*/ 1728192 h 1980216"/>
                <a:gd name="connsiteX3" fmla="*/ 1116012 w 1224024"/>
                <a:gd name="connsiteY3" fmla="*/ 1548168 h 1980216"/>
                <a:gd name="connsiteX4" fmla="*/ 108012 w 1224024"/>
                <a:gd name="connsiteY4" fmla="*/ 1332144 h 1980216"/>
                <a:gd name="connsiteX5" fmla="*/ 108012 w 1224024"/>
                <a:gd name="connsiteY5" fmla="*/ 1512168 h 1980216"/>
                <a:gd name="connsiteX6" fmla="*/ 1116012 w 1224024"/>
                <a:gd name="connsiteY6" fmla="*/ 1512168 h 1980216"/>
                <a:gd name="connsiteX7" fmla="*/ 1116012 w 1224024"/>
                <a:gd name="connsiteY7" fmla="*/ 1332144 h 1980216"/>
                <a:gd name="connsiteX8" fmla="*/ 108012 w 1224024"/>
                <a:gd name="connsiteY8" fmla="*/ 1116120 h 1980216"/>
                <a:gd name="connsiteX9" fmla="*/ 108012 w 1224024"/>
                <a:gd name="connsiteY9" fmla="*/ 1296144 h 1980216"/>
                <a:gd name="connsiteX10" fmla="*/ 1116012 w 1224024"/>
                <a:gd name="connsiteY10" fmla="*/ 1296144 h 1980216"/>
                <a:gd name="connsiteX11" fmla="*/ 1116012 w 1224024"/>
                <a:gd name="connsiteY11" fmla="*/ 1116120 h 1980216"/>
                <a:gd name="connsiteX12" fmla="*/ 108012 w 1224024"/>
                <a:gd name="connsiteY12" fmla="*/ 900096 h 1980216"/>
                <a:gd name="connsiteX13" fmla="*/ 108012 w 1224024"/>
                <a:gd name="connsiteY13" fmla="*/ 1080120 h 1980216"/>
                <a:gd name="connsiteX14" fmla="*/ 1116012 w 1224024"/>
                <a:gd name="connsiteY14" fmla="*/ 1080120 h 1980216"/>
                <a:gd name="connsiteX15" fmla="*/ 1116012 w 1224024"/>
                <a:gd name="connsiteY15" fmla="*/ 900096 h 1980216"/>
                <a:gd name="connsiteX16" fmla="*/ 108012 w 1224024"/>
                <a:gd name="connsiteY16" fmla="*/ 684072 h 1980216"/>
                <a:gd name="connsiteX17" fmla="*/ 108012 w 1224024"/>
                <a:gd name="connsiteY17" fmla="*/ 864096 h 1980216"/>
                <a:gd name="connsiteX18" fmla="*/ 1116012 w 1224024"/>
                <a:gd name="connsiteY18" fmla="*/ 864096 h 1980216"/>
                <a:gd name="connsiteX19" fmla="*/ 1116012 w 1224024"/>
                <a:gd name="connsiteY19" fmla="*/ 684072 h 1980216"/>
                <a:gd name="connsiteX20" fmla="*/ 108012 w 1224024"/>
                <a:gd name="connsiteY20" fmla="*/ 468048 h 1980216"/>
                <a:gd name="connsiteX21" fmla="*/ 108012 w 1224024"/>
                <a:gd name="connsiteY21" fmla="*/ 648072 h 1980216"/>
                <a:gd name="connsiteX22" fmla="*/ 1116012 w 1224024"/>
                <a:gd name="connsiteY22" fmla="*/ 648072 h 1980216"/>
                <a:gd name="connsiteX23" fmla="*/ 1116012 w 1224024"/>
                <a:gd name="connsiteY23" fmla="*/ 468048 h 1980216"/>
                <a:gd name="connsiteX24" fmla="*/ 108012 w 1224024"/>
                <a:gd name="connsiteY24" fmla="*/ 252024 h 1980216"/>
                <a:gd name="connsiteX25" fmla="*/ 108012 w 1224024"/>
                <a:gd name="connsiteY25" fmla="*/ 432048 h 1980216"/>
                <a:gd name="connsiteX26" fmla="*/ 1116012 w 1224024"/>
                <a:gd name="connsiteY26" fmla="*/ 432048 h 1980216"/>
                <a:gd name="connsiteX27" fmla="*/ 1116012 w 1224024"/>
                <a:gd name="connsiteY27" fmla="*/ 252024 h 1980216"/>
                <a:gd name="connsiteX28" fmla="*/ 0 w 1224024"/>
                <a:gd name="connsiteY28" fmla="*/ 0 h 1980216"/>
                <a:gd name="connsiteX29" fmla="*/ 108012 w 1224024"/>
                <a:gd name="connsiteY29" fmla="*/ 0 h 1980216"/>
                <a:gd name="connsiteX30" fmla="*/ 108012 w 1224024"/>
                <a:gd name="connsiteY30" fmla="*/ 216024 h 1980216"/>
                <a:gd name="connsiteX31" fmla="*/ 1116012 w 1224024"/>
                <a:gd name="connsiteY31" fmla="*/ 216024 h 1980216"/>
                <a:gd name="connsiteX32" fmla="*/ 1116012 w 1224024"/>
                <a:gd name="connsiteY32" fmla="*/ 0 h 1980216"/>
                <a:gd name="connsiteX33" fmla="*/ 1224024 w 1224024"/>
                <a:gd name="connsiteY33" fmla="*/ 0 h 1980216"/>
                <a:gd name="connsiteX34" fmla="*/ 1224024 w 1224024"/>
                <a:gd name="connsiteY34" fmla="*/ 1980216 h 1980216"/>
                <a:gd name="connsiteX35" fmla="*/ 1116012 w 1224024"/>
                <a:gd name="connsiteY35" fmla="*/ 1980216 h 1980216"/>
                <a:gd name="connsiteX36" fmla="*/ 1116012 w 1224024"/>
                <a:gd name="connsiteY36" fmla="*/ 1764192 h 1980216"/>
                <a:gd name="connsiteX37" fmla="*/ 108012 w 1224024"/>
                <a:gd name="connsiteY37" fmla="*/ 1764192 h 1980216"/>
                <a:gd name="connsiteX38" fmla="*/ 108012 w 1224024"/>
                <a:gd name="connsiteY38" fmla="*/ 1980216 h 1980216"/>
                <a:gd name="connsiteX39" fmla="*/ 0 w 1224024"/>
                <a:gd name="connsiteY39" fmla="*/ 1980216 h 1980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224024" h="1980216">
                  <a:moveTo>
                    <a:pt x="108012" y="1548168"/>
                  </a:moveTo>
                  <a:lnTo>
                    <a:pt x="108012" y="1728192"/>
                  </a:lnTo>
                  <a:lnTo>
                    <a:pt x="1116012" y="1728192"/>
                  </a:lnTo>
                  <a:lnTo>
                    <a:pt x="1116012" y="1548168"/>
                  </a:lnTo>
                  <a:close/>
                  <a:moveTo>
                    <a:pt x="108012" y="1332144"/>
                  </a:moveTo>
                  <a:lnTo>
                    <a:pt x="108012" y="1512168"/>
                  </a:lnTo>
                  <a:lnTo>
                    <a:pt x="1116012" y="1512168"/>
                  </a:lnTo>
                  <a:lnTo>
                    <a:pt x="1116012" y="1332144"/>
                  </a:lnTo>
                  <a:close/>
                  <a:moveTo>
                    <a:pt x="108012" y="1116120"/>
                  </a:moveTo>
                  <a:lnTo>
                    <a:pt x="108012" y="1296144"/>
                  </a:lnTo>
                  <a:lnTo>
                    <a:pt x="1116012" y="1296144"/>
                  </a:lnTo>
                  <a:lnTo>
                    <a:pt x="1116012" y="1116120"/>
                  </a:lnTo>
                  <a:close/>
                  <a:moveTo>
                    <a:pt x="108012" y="900096"/>
                  </a:moveTo>
                  <a:lnTo>
                    <a:pt x="108012" y="1080120"/>
                  </a:lnTo>
                  <a:lnTo>
                    <a:pt x="1116012" y="1080120"/>
                  </a:lnTo>
                  <a:lnTo>
                    <a:pt x="1116012" y="900096"/>
                  </a:lnTo>
                  <a:close/>
                  <a:moveTo>
                    <a:pt x="108012" y="684072"/>
                  </a:moveTo>
                  <a:lnTo>
                    <a:pt x="108012" y="864096"/>
                  </a:lnTo>
                  <a:lnTo>
                    <a:pt x="1116012" y="864096"/>
                  </a:lnTo>
                  <a:lnTo>
                    <a:pt x="1116012" y="684072"/>
                  </a:lnTo>
                  <a:close/>
                  <a:moveTo>
                    <a:pt x="108012" y="468048"/>
                  </a:moveTo>
                  <a:lnTo>
                    <a:pt x="108012" y="648072"/>
                  </a:lnTo>
                  <a:lnTo>
                    <a:pt x="1116012" y="648072"/>
                  </a:lnTo>
                  <a:lnTo>
                    <a:pt x="1116012" y="468048"/>
                  </a:lnTo>
                  <a:close/>
                  <a:moveTo>
                    <a:pt x="108012" y="252024"/>
                  </a:moveTo>
                  <a:lnTo>
                    <a:pt x="108012" y="432048"/>
                  </a:lnTo>
                  <a:lnTo>
                    <a:pt x="1116012" y="432048"/>
                  </a:lnTo>
                  <a:lnTo>
                    <a:pt x="1116012" y="252024"/>
                  </a:lnTo>
                  <a:close/>
                  <a:moveTo>
                    <a:pt x="0" y="0"/>
                  </a:moveTo>
                  <a:lnTo>
                    <a:pt x="108012" y="0"/>
                  </a:lnTo>
                  <a:lnTo>
                    <a:pt x="108012" y="216024"/>
                  </a:lnTo>
                  <a:lnTo>
                    <a:pt x="1116012" y="216024"/>
                  </a:lnTo>
                  <a:lnTo>
                    <a:pt x="1116012" y="0"/>
                  </a:lnTo>
                  <a:lnTo>
                    <a:pt x="1224024" y="0"/>
                  </a:lnTo>
                  <a:lnTo>
                    <a:pt x="1224024" y="1980216"/>
                  </a:lnTo>
                  <a:lnTo>
                    <a:pt x="1116012" y="1980216"/>
                  </a:lnTo>
                  <a:lnTo>
                    <a:pt x="1116012" y="1764192"/>
                  </a:lnTo>
                  <a:lnTo>
                    <a:pt x="108012" y="1764192"/>
                  </a:lnTo>
                  <a:lnTo>
                    <a:pt x="108012" y="1980216"/>
                  </a:lnTo>
                  <a:lnTo>
                    <a:pt x="0" y="1980216"/>
                  </a:lnTo>
                  <a:close/>
                </a:path>
              </a:pathLst>
            </a:custGeom>
            <a:solidFill>
              <a:schemeClr val="accent2"/>
            </a:solidFill>
            <a:ln w="19050">
              <a:noFill/>
              <a:round/>
            </a:ln>
          </p:spPr>
          <p:txBody>
            <a:bodyPr anchor="ctr"/>
            <a:lstStyle/>
            <a:p>
              <a:pPr algn="ctr"/>
              <a:endParaRPr/>
            </a:p>
          </p:txBody>
        </p:sp>
        <p:sp>
          <p:nvSpPr>
            <p:cNvPr id="9" name="任意多边形: 形状 8"/>
            <p:cNvSpPr>
              <a:spLocks noChangeAspect="1"/>
            </p:cNvSpPr>
            <p:nvPr/>
          </p:nvSpPr>
          <p:spPr bwMode="auto">
            <a:xfrm>
              <a:off x="3952191" y="3095161"/>
              <a:ext cx="1539314" cy="1149066"/>
            </a:xfrm>
            <a:custGeom>
              <a:avLst/>
              <a:gdLst>
                <a:gd name="T0" fmla="*/ 223 w 256"/>
                <a:gd name="T1" fmla="*/ 72 h 192"/>
                <a:gd name="T2" fmla="*/ 224 w 256"/>
                <a:gd name="T3" fmla="*/ 64 h 192"/>
                <a:gd name="T4" fmla="*/ 160 w 256"/>
                <a:gd name="T5" fmla="*/ 0 h 192"/>
                <a:gd name="T6" fmla="*/ 109 w 256"/>
                <a:gd name="T7" fmla="*/ 26 h 192"/>
                <a:gd name="T8" fmla="*/ 96 w 256"/>
                <a:gd name="T9" fmla="*/ 24 h 192"/>
                <a:gd name="T10" fmla="*/ 40 w 256"/>
                <a:gd name="T11" fmla="*/ 80 h 192"/>
                <a:gd name="T12" fmla="*/ 40 w 256"/>
                <a:gd name="T13" fmla="*/ 83 h 192"/>
                <a:gd name="T14" fmla="*/ 0 w 256"/>
                <a:gd name="T15" fmla="*/ 136 h 192"/>
                <a:gd name="T16" fmla="*/ 56 w 256"/>
                <a:gd name="T17" fmla="*/ 192 h 192"/>
                <a:gd name="T18" fmla="*/ 192 w 256"/>
                <a:gd name="T19" fmla="*/ 192 h 192"/>
                <a:gd name="T20" fmla="*/ 256 w 256"/>
                <a:gd name="T21" fmla="*/ 128 h 192"/>
                <a:gd name="T22" fmla="*/ 223 w 256"/>
                <a:gd name="T23"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6" h="192">
                  <a:moveTo>
                    <a:pt x="223" y="72"/>
                  </a:moveTo>
                  <a:cubicBezTo>
                    <a:pt x="224" y="70"/>
                    <a:pt x="224" y="67"/>
                    <a:pt x="224" y="64"/>
                  </a:cubicBezTo>
                  <a:cubicBezTo>
                    <a:pt x="224" y="29"/>
                    <a:pt x="195" y="0"/>
                    <a:pt x="160" y="0"/>
                  </a:cubicBezTo>
                  <a:cubicBezTo>
                    <a:pt x="139" y="0"/>
                    <a:pt x="121" y="10"/>
                    <a:pt x="109" y="26"/>
                  </a:cubicBezTo>
                  <a:cubicBezTo>
                    <a:pt x="105" y="25"/>
                    <a:pt x="101" y="24"/>
                    <a:pt x="96" y="24"/>
                  </a:cubicBezTo>
                  <a:cubicBezTo>
                    <a:pt x="65" y="24"/>
                    <a:pt x="40" y="49"/>
                    <a:pt x="40" y="80"/>
                  </a:cubicBezTo>
                  <a:cubicBezTo>
                    <a:pt x="40" y="81"/>
                    <a:pt x="40" y="82"/>
                    <a:pt x="40" y="83"/>
                  </a:cubicBezTo>
                  <a:cubicBezTo>
                    <a:pt x="17" y="89"/>
                    <a:pt x="0" y="111"/>
                    <a:pt x="0" y="136"/>
                  </a:cubicBezTo>
                  <a:cubicBezTo>
                    <a:pt x="0" y="167"/>
                    <a:pt x="25" y="192"/>
                    <a:pt x="56" y="192"/>
                  </a:cubicBezTo>
                  <a:cubicBezTo>
                    <a:pt x="192" y="192"/>
                    <a:pt x="192" y="192"/>
                    <a:pt x="192" y="192"/>
                  </a:cubicBezTo>
                  <a:cubicBezTo>
                    <a:pt x="227" y="192"/>
                    <a:pt x="256" y="163"/>
                    <a:pt x="256" y="128"/>
                  </a:cubicBezTo>
                  <a:cubicBezTo>
                    <a:pt x="256" y="104"/>
                    <a:pt x="243" y="83"/>
                    <a:pt x="223" y="72"/>
                  </a:cubicBezTo>
                  <a:close/>
                </a:path>
              </a:pathLst>
            </a:custGeom>
            <a:solidFill>
              <a:schemeClr val="accent2">
                <a:lumMod val="100000"/>
              </a:schemeClr>
            </a:solidFill>
            <a:ln>
              <a:noFill/>
            </a:ln>
          </p:spPr>
          <p:txBody>
            <a:bodyPr anchor="ctr"/>
            <a:lstStyle/>
            <a:p>
              <a:pPr algn="ctr"/>
              <a:endParaRPr/>
            </a:p>
          </p:txBody>
        </p:sp>
        <p:grpSp>
          <p:nvGrpSpPr>
            <p:cNvPr id="17" name="组合 16"/>
            <p:cNvGrpSpPr/>
            <p:nvPr/>
          </p:nvGrpSpPr>
          <p:grpSpPr>
            <a:xfrm>
              <a:off x="3593422" y="2204872"/>
              <a:ext cx="2256851" cy="1007968"/>
              <a:chOff x="3463769" y="1907073"/>
              <a:chExt cx="2256851" cy="1007968"/>
            </a:xfrm>
          </p:grpSpPr>
          <p:sp>
            <p:nvSpPr>
              <p:cNvPr id="24" name="矩形 23"/>
              <p:cNvSpPr/>
              <p:nvPr/>
            </p:nvSpPr>
            <p:spPr>
              <a:xfrm>
                <a:off x="3463769" y="1907073"/>
                <a:ext cx="2256851" cy="246221"/>
              </a:xfrm>
              <a:prstGeom prst="rect">
                <a:avLst/>
              </a:prstGeom>
            </p:spPr>
            <p:txBody>
              <a:bodyPr wrap="none" lIns="144000" tIns="0" rIns="144000" bIns="0">
                <a:normAutofit/>
              </a:bodyPr>
              <a:lstStyle/>
              <a:p>
                <a:pPr algn="ctr"/>
                <a:r>
                  <a:rPr lang="zh-CN" altLang="en-US" sz="1600" b="1" dirty="0">
                    <a:solidFill>
                      <a:schemeClr val="accent2">
                        <a:lumMod val="100000"/>
                      </a:schemeClr>
                    </a:solidFill>
                  </a:rPr>
                  <a:t>负极大值搜索</a:t>
                </a:r>
              </a:p>
            </p:txBody>
          </p:sp>
          <p:sp>
            <p:nvSpPr>
              <p:cNvPr id="25" name="矩形 24"/>
              <p:cNvSpPr/>
              <p:nvPr/>
            </p:nvSpPr>
            <p:spPr>
              <a:xfrm>
                <a:off x="3463769" y="2153294"/>
                <a:ext cx="2256851" cy="761747"/>
              </a:xfrm>
              <a:prstGeom prst="rect">
                <a:avLst/>
              </a:prstGeom>
            </p:spPr>
            <p:txBody>
              <a:bodyPr wrap="square" lIns="144000" tIns="0" rIns="144000" bIns="0">
                <a:normAutofit/>
              </a:bodyPr>
              <a:lstStyle/>
              <a:p>
                <a:pPr algn="ctr">
                  <a:lnSpc>
                    <a:spcPct val="120000"/>
                  </a:lnSpc>
                </a:pPr>
                <a:endParaRPr sz="1100" dirty="0">
                  <a:solidFill>
                    <a:schemeClr val="dk1">
                      <a:lumMod val="100000"/>
                    </a:schemeClr>
                  </a:solidFill>
                </a:endParaRPr>
              </a:p>
            </p:txBody>
          </p:sp>
        </p:grpSp>
      </p:grpSp>
      <p:grpSp>
        <p:nvGrpSpPr>
          <p:cNvPr id="29" name="千图PPT彼岸天：ID 8661124库_组合 28"/>
          <p:cNvGrpSpPr/>
          <p:nvPr>
            <p:custDataLst>
              <p:tags r:id="rId3"/>
            </p:custDataLst>
          </p:nvPr>
        </p:nvGrpSpPr>
        <p:grpSpPr>
          <a:xfrm>
            <a:off x="8731263" y="1671664"/>
            <a:ext cx="2256851" cy="4243740"/>
            <a:chOff x="6341819" y="1808824"/>
            <a:chExt cx="2256851" cy="4243740"/>
          </a:xfrm>
        </p:grpSpPr>
        <p:sp>
          <p:nvSpPr>
            <p:cNvPr id="5" name="任意多边形: 形状 4"/>
            <p:cNvSpPr/>
            <p:nvPr/>
          </p:nvSpPr>
          <p:spPr bwMode="auto">
            <a:xfrm>
              <a:off x="7030137" y="3640300"/>
              <a:ext cx="880032" cy="2412264"/>
            </a:xfrm>
            <a:custGeom>
              <a:avLst/>
              <a:gdLst>
                <a:gd name="connsiteX0" fmla="*/ 108012 w 1224024"/>
                <a:gd name="connsiteY0" fmla="*/ 1980216 h 2412264"/>
                <a:gd name="connsiteX1" fmla="*/ 108012 w 1224024"/>
                <a:gd name="connsiteY1" fmla="*/ 2160240 h 2412264"/>
                <a:gd name="connsiteX2" fmla="*/ 1116012 w 1224024"/>
                <a:gd name="connsiteY2" fmla="*/ 2160240 h 2412264"/>
                <a:gd name="connsiteX3" fmla="*/ 1116012 w 1224024"/>
                <a:gd name="connsiteY3" fmla="*/ 1980216 h 2412264"/>
                <a:gd name="connsiteX4" fmla="*/ 108012 w 1224024"/>
                <a:gd name="connsiteY4" fmla="*/ 1764192 h 2412264"/>
                <a:gd name="connsiteX5" fmla="*/ 108012 w 1224024"/>
                <a:gd name="connsiteY5" fmla="*/ 1944216 h 2412264"/>
                <a:gd name="connsiteX6" fmla="*/ 1116012 w 1224024"/>
                <a:gd name="connsiteY6" fmla="*/ 1944216 h 2412264"/>
                <a:gd name="connsiteX7" fmla="*/ 1116012 w 1224024"/>
                <a:gd name="connsiteY7" fmla="*/ 1764192 h 2412264"/>
                <a:gd name="connsiteX8" fmla="*/ 108012 w 1224024"/>
                <a:gd name="connsiteY8" fmla="*/ 1548168 h 2412264"/>
                <a:gd name="connsiteX9" fmla="*/ 108012 w 1224024"/>
                <a:gd name="connsiteY9" fmla="*/ 1728192 h 2412264"/>
                <a:gd name="connsiteX10" fmla="*/ 1116012 w 1224024"/>
                <a:gd name="connsiteY10" fmla="*/ 1728192 h 2412264"/>
                <a:gd name="connsiteX11" fmla="*/ 1116012 w 1224024"/>
                <a:gd name="connsiteY11" fmla="*/ 1548168 h 2412264"/>
                <a:gd name="connsiteX12" fmla="*/ 108012 w 1224024"/>
                <a:gd name="connsiteY12" fmla="*/ 1332144 h 2412264"/>
                <a:gd name="connsiteX13" fmla="*/ 108012 w 1224024"/>
                <a:gd name="connsiteY13" fmla="*/ 1512168 h 2412264"/>
                <a:gd name="connsiteX14" fmla="*/ 1116012 w 1224024"/>
                <a:gd name="connsiteY14" fmla="*/ 1512168 h 2412264"/>
                <a:gd name="connsiteX15" fmla="*/ 1116012 w 1224024"/>
                <a:gd name="connsiteY15" fmla="*/ 1332144 h 2412264"/>
                <a:gd name="connsiteX16" fmla="*/ 108012 w 1224024"/>
                <a:gd name="connsiteY16" fmla="*/ 1116120 h 2412264"/>
                <a:gd name="connsiteX17" fmla="*/ 108012 w 1224024"/>
                <a:gd name="connsiteY17" fmla="*/ 1296144 h 2412264"/>
                <a:gd name="connsiteX18" fmla="*/ 1116012 w 1224024"/>
                <a:gd name="connsiteY18" fmla="*/ 1296144 h 2412264"/>
                <a:gd name="connsiteX19" fmla="*/ 1116012 w 1224024"/>
                <a:gd name="connsiteY19" fmla="*/ 1116120 h 2412264"/>
                <a:gd name="connsiteX20" fmla="*/ 108012 w 1224024"/>
                <a:gd name="connsiteY20" fmla="*/ 900096 h 2412264"/>
                <a:gd name="connsiteX21" fmla="*/ 108012 w 1224024"/>
                <a:gd name="connsiteY21" fmla="*/ 1080120 h 2412264"/>
                <a:gd name="connsiteX22" fmla="*/ 1116012 w 1224024"/>
                <a:gd name="connsiteY22" fmla="*/ 1080120 h 2412264"/>
                <a:gd name="connsiteX23" fmla="*/ 1116012 w 1224024"/>
                <a:gd name="connsiteY23" fmla="*/ 900096 h 2412264"/>
                <a:gd name="connsiteX24" fmla="*/ 108012 w 1224024"/>
                <a:gd name="connsiteY24" fmla="*/ 684072 h 2412264"/>
                <a:gd name="connsiteX25" fmla="*/ 108012 w 1224024"/>
                <a:gd name="connsiteY25" fmla="*/ 864096 h 2412264"/>
                <a:gd name="connsiteX26" fmla="*/ 1116012 w 1224024"/>
                <a:gd name="connsiteY26" fmla="*/ 864096 h 2412264"/>
                <a:gd name="connsiteX27" fmla="*/ 1116012 w 1224024"/>
                <a:gd name="connsiteY27" fmla="*/ 684072 h 2412264"/>
                <a:gd name="connsiteX28" fmla="*/ 108012 w 1224024"/>
                <a:gd name="connsiteY28" fmla="*/ 468048 h 2412264"/>
                <a:gd name="connsiteX29" fmla="*/ 108012 w 1224024"/>
                <a:gd name="connsiteY29" fmla="*/ 648072 h 2412264"/>
                <a:gd name="connsiteX30" fmla="*/ 1116012 w 1224024"/>
                <a:gd name="connsiteY30" fmla="*/ 648072 h 2412264"/>
                <a:gd name="connsiteX31" fmla="*/ 1116012 w 1224024"/>
                <a:gd name="connsiteY31" fmla="*/ 468048 h 2412264"/>
                <a:gd name="connsiteX32" fmla="*/ 108012 w 1224024"/>
                <a:gd name="connsiteY32" fmla="*/ 252024 h 2412264"/>
                <a:gd name="connsiteX33" fmla="*/ 108012 w 1224024"/>
                <a:gd name="connsiteY33" fmla="*/ 432048 h 2412264"/>
                <a:gd name="connsiteX34" fmla="*/ 1116012 w 1224024"/>
                <a:gd name="connsiteY34" fmla="*/ 432048 h 2412264"/>
                <a:gd name="connsiteX35" fmla="*/ 1116012 w 1224024"/>
                <a:gd name="connsiteY35" fmla="*/ 252024 h 2412264"/>
                <a:gd name="connsiteX36" fmla="*/ 0 w 1224024"/>
                <a:gd name="connsiteY36" fmla="*/ 0 h 2412264"/>
                <a:gd name="connsiteX37" fmla="*/ 108012 w 1224024"/>
                <a:gd name="connsiteY37" fmla="*/ 0 h 2412264"/>
                <a:gd name="connsiteX38" fmla="*/ 108012 w 1224024"/>
                <a:gd name="connsiteY38" fmla="*/ 216024 h 2412264"/>
                <a:gd name="connsiteX39" fmla="*/ 1116012 w 1224024"/>
                <a:gd name="connsiteY39" fmla="*/ 216024 h 2412264"/>
                <a:gd name="connsiteX40" fmla="*/ 1116012 w 1224024"/>
                <a:gd name="connsiteY40" fmla="*/ 0 h 2412264"/>
                <a:gd name="connsiteX41" fmla="*/ 1224024 w 1224024"/>
                <a:gd name="connsiteY41" fmla="*/ 0 h 2412264"/>
                <a:gd name="connsiteX42" fmla="*/ 1224024 w 1224024"/>
                <a:gd name="connsiteY42" fmla="*/ 2412264 h 2412264"/>
                <a:gd name="connsiteX43" fmla="*/ 1116012 w 1224024"/>
                <a:gd name="connsiteY43" fmla="*/ 2412264 h 2412264"/>
                <a:gd name="connsiteX44" fmla="*/ 1116012 w 1224024"/>
                <a:gd name="connsiteY44" fmla="*/ 2196240 h 2412264"/>
                <a:gd name="connsiteX45" fmla="*/ 108012 w 1224024"/>
                <a:gd name="connsiteY45" fmla="*/ 2196240 h 2412264"/>
                <a:gd name="connsiteX46" fmla="*/ 108012 w 1224024"/>
                <a:gd name="connsiteY46" fmla="*/ 2412264 h 2412264"/>
                <a:gd name="connsiteX47" fmla="*/ 0 w 1224024"/>
                <a:gd name="connsiteY47" fmla="*/ 2412264 h 241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24024" h="2412264">
                  <a:moveTo>
                    <a:pt x="108012" y="1980216"/>
                  </a:moveTo>
                  <a:lnTo>
                    <a:pt x="108012" y="2160240"/>
                  </a:lnTo>
                  <a:lnTo>
                    <a:pt x="1116012" y="2160240"/>
                  </a:lnTo>
                  <a:lnTo>
                    <a:pt x="1116012" y="1980216"/>
                  </a:lnTo>
                  <a:close/>
                  <a:moveTo>
                    <a:pt x="108012" y="1764192"/>
                  </a:moveTo>
                  <a:lnTo>
                    <a:pt x="108012" y="1944216"/>
                  </a:lnTo>
                  <a:lnTo>
                    <a:pt x="1116012" y="1944216"/>
                  </a:lnTo>
                  <a:lnTo>
                    <a:pt x="1116012" y="1764192"/>
                  </a:lnTo>
                  <a:close/>
                  <a:moveTo>
                    <a:pt x="108012" y="1548168"/>
                  </a:moveTo>
                  <a:lnTo>
                    <a:pt x="108012" y="1728192"/>
                  </a:lnTo>
                  <a:lnTo>
                    <a:pt x="1116012" y="1728192"/>
                  </a:lnTo>
                  <a:lnTo>
                    <a:pt x="1116012" y="1548168"/>
                  </a:lnTo>
                  <a:close/>
                  <a:moveTo>
                    <a:pt x="108012" y="1332144"/>
                  </a:moveTo>
                  <a:lnTo>
                    <a:pt x="108012" y="1512168"/>
                  </a:lnTo>
                  <a:lnTo>
                    <a:pt x="1116012" y="1512168"/>
                  </a:lnTo>
                  <a:lnTo>
                    <a:pt x="1116012" y="1332144"/>
                  </a:lnTo>
                  <a:close/>
                  <a:moveTo>
                    <a:pt x="108012" y="1116120"/>
                  </a:moveTo>
                  <a:lnTo>
                    <a:pt x="108012" y="1296144"/>
                  </a:lnTo>
                  <a:lnTo>
                    <a:pt x="1116012" y="1296144"/>
                  </a:lnTo>
                  <a:lnTo>
                    <a:pt x="1116012" y="1116120"/>
                  </a:lnTo>
                  <a:close/>
                  <a:moveTo>
                    <a:pt x="108012" y="900096"/>
                  </a:moveTo>
                  <a:lnTo>
                    <a:pt x="108012" y="1080120"/>
                  </a:lnTo>
                  <a:lnTo>
                    <a:pt x="1116012" y="1080120"/>
                  </a:lnTo>
                  <a:lnTo>
                    <a:pt x="1116012" y="900096"/>
                  </a:lnTo>
                  <a:close/>
                  <a:moveTo>
                    <a:pt x="108012" y="684072"/>
                  </a:moveTo>
                  <a:lnTo>
                    <a:pt x="108012" y="864096"/>
                  </a:lnTo>
                  <a:lnTo>
                    <a:pt x="1116012" y="864096"/>
                  </a:lnTo>
                  <a:lnTo>
                    <a:pt x="1116012" y="684072"/>
                  </a:lnTo>
                  <a:close/>
                  <a:moveTo>
                    <a:pt x="108012" y="468048"/>
                  </a:moveTo>
                  <a:lnTo>
                    <a:pt x="108012" y="648072"/>
                  </a:lnTo>
                  <a:lnTo>
                    <a:pt x="1116012" y="648072"/>
                  </a:lnTo>
                  <a:lnTo>
                    <a:pt x="1116012" y="468048"/>
                  </a:lnTo>
                  <a:close/>
                  <a:moveTo>
                    <a:pt x="108012" y="252024"/>
                  </a:moveTo>
                  <a:lnTo>
                    <a:pt x="108012" y="432048"/>
                  </a:lnTo>
                  <a:lnTo>
                    <a:pt x="1116012" y="432048"/>
                  </a:lnTo>
                  <a:lnTo>
                    <a:pt x="1116012" y="252024"/>
                  </a:lnTo>
                  <a:close/>
                  <a:moveTo>
                    <a:pt x="0" y="0"/>
                  </a:moveTo>
                  <a:lnTo>
                    <a:pt x="108012" y="0"/>
                  </a:lnTo>
                  <a:lnTo>
                    <a:pt x="108012" y="216024"/>
                  </a:lnTo>
                  <a:lnTo>
                    <a:pt x="1116012" y="216024"/>
                  </a:lnTo>
                  <a:lnTo>
                    <a:pt x="1116012" y="0"/>
                  </a:lnTo>
                  <a:lnTo>
                    <a:pt x="1224024" y="0"/>
                  </a:lnTo>
                  <a:lnTo>
                    <a:pt x="1224024" y="2412264"/>
                  </a:lnTo>
                  <a:lnTo>
                    <a:pt x="1116012" y="2412264"/>
                  </a:lnTo>
                  <a:lnTo>
                    <a:pt x="1116012" y="2196240"/>
                  </a:lnTo>
                  <a:lnTo>
                    <a:pt x="108012" y="2196240"/>
                  </a:lnTo>
                  <a:lnTo>
                    <a:pt x="108012" y="2412264"/>
                  </a:lnTo>
                  <a:lnTo>
                    <a:pt x="0" y="2412264"/>
                  </a:lnTo>
                  <a:close/>
                </a:path>
              </a:pathLst>
            </a:custGeom>
            <a:solidFill>
              <a:schemeClr val="accent3"/>
            </a:solidFill>
            <a:ln w="19050">
              <a:noFill/>
              <a:round/>
            </a:ln>
          </p:spPr>
          <p:txBody>
            <a:bodyPr anchor="ctr"/>
            <a:lstStyle/>
            <a:p>
              <a:pPr algn="ctr"/>
              <a:endParaRPr/>
            </a:p>
          </p:txBody>
        </p:sp>
        <p:sp>
          <p:nvSpPr>
            <p:cNvPr id="10" name="任意多边形: 形状 9"/>
            <p:cNvSpPr>
              <a:spLocks noChangeAspect="1"/>
            </p:cNvSpPr>
            <p:nvPr/>
          </p:nvSpPr>
          <p:spPr bwMode="auto">
            <a:xfrm>
              <a:off x="6700496" y="2699113"/>
              <a:ext cx="1539314" cy="1149066"/>
            </a:xfrm>
            <a:custGeom>
              <a:avLst/>
              <a:gdLst>
                <a:gd name="T0" fmla="*/ 223 w 256"/>
                <a:gd name="T1" fmla="*/ 72 h 192"/>
                <a:gd name="T2" fmla="*/ 224 w 256"/>
                <a:gd name="T3" fmla="*/ 64 h 192"/>
                <a:gd name="T4" fmla="*/ 160 w 256"/>
                <a:gd name="T5" fmla="*/ 0 h 192"/>
                <a:gd name="T6" fmla="*/ 109 w 256"/>
                <a:gd name="T7" fmla="*/ 26 h 192"/>
                <a:gd name="T8" fmla="*/ 96 w 256"/>
                <a:gd name="T9" fmla="*/ 24 h 192"/>
                <a:gd name="T10" fmla="*/ 40 w 256"/>
                <a:gd name="T11" fmla="*/ 80 h 192"/>
                <a:gd name="T12" fmla="*/ 40 w 256"/>
                <a:gd name="T13" fmla="*/ 83 h 192"/>
                <a:gd name="T14" fmla="*/ 0 w 256"/>
                <a:gd name="T15" fmla="*/ 136 h 192"/>
                <a:gd name="T16" fmla="*/ 56 w 256"/>
                <a:gd name="T17" fmla="*/ 192 h 192"/>
                <a:gd name="T18" fmla="*/ 192 w 256"/>
                <a:gd name="T19" fmla="*/ 192 h 192"/>
                <a:gd name="T20" fmla="*/ 256 w 256"/>
                <a:gd name="T21" fmla="*/ 128 h 192"/>
                <a:gd name="T22" fmla="*/ 223 w 256"/>
                <a:gd name="T23"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6" h="192">
                  <a:moveTo>
                    <a:pt x="223" y="72"/>
                  </a:moveTo>
                  <a:cubicBezTo>
                    <a:pt x="224" y="70"/>
                    <a:pt x="224" y="67"/>
                    <a:pt x="224" y="64"/>
                  </a:cubicBezTo>
                  <a:cubicBezTo>
                    <a:pt x="224" y="29"/>
                    <a:pt x="195" y="0"/>
                    <a:pt x="160" y="0"/>
                  </a:cubicBezTo>
                  <a:cubicBezTo>
                    <a:pt x="139" y="0"/>
                    <a:pt x="121" y="10"/>
                    <a:pt x="109" y="26"/>
                  </a:cubicBezTo>
                  <a:cubicBezTo>
                    <a:pt x="105" y="25"/>
                    <a:pt x="101" y="24"/>
                    <a:pt x="96" y="24"/>
                  </a:cubicBezTo>
                  <a:cubicBezTo>
                    <a:pt x="65" y="24"/>
                    <a:pt x="40" y="49"/>
                    <a:pt x="40" y="80"/>
                  </a:cubicBezTo>
                  <a:cubicBezTo>
                    <a:pt x="40" y="81"/>
                    <a:pt x="40" y="82"/>
                    <a:pt x="40" y="83"/>
                  </a:cubicBezTo>
                  <a:cubicBezTo>
                    <a:pt x="17" y="89"/>
                    <a:pt x="0" y="111"/>
                    <a:pt x="0" y="136"/>
                  </a:cubicBezTo>
                  <a:cubicBezTo>
                    <a:pt x="0" y="167"/>
                    <a:pt x="25" y="192"/>
                    <a:pt x="56" y="192"/>
                  </a:cubicBezTo>
                  <a:cubicBezTo>
                    <a:pt x="192" y="192"/>
                    <a:pt x="192" y="192"/>
                    <a:pt x="192" y="192"/>
                  </a:cubicBezTo>
                  <a:cubicBezTo>
                    <a:pt x="227" y="192"/>
                    <a:pt x="256" y="163"/>
                    <a:pt x="256" y="128"/>
                  </a:cubicBezTo>
                  <a:cubicBezTo>
                    <a:pt x="256" y="104"/>
                    <a:pt x="243" y="83"/>
                    <a:pt x="223" y="72"/>
                  </a:cubicBezTo>
                  <a:close/>
                </a:path>
              </a:pathLst>
            </a:custGeom>
            <a:solidFill>
              <a:schemeClr val="accent3">
                <a:lumMod val="100000"/>
              </a:schemeClr>
            </a:solidFill>
            <a:ln>
              <a:noFill/>
            </a:ln>
          </p:spPr>
          <p:txBody>
            <a:bodyPr anchor="ctr"/>
            <a:lstStyle/>
            <a:p>
              <a:pPr algn="ctr"/>
              <a:endParaRPr dirty="0"/>
            </a:p>
          </p:txBody>
        </p:sp>
        <p:grpSp>
          <p:nvGrpSpPr>
            <p:cNvPr id="18" name="组合 17"/>
            <p:cNvGrpSpPr/>
            <p:nvPr/>
          </p:nvGrpSpPr>
          <p:grpSpPr>
            <a:xfrm>
              <a:off x="6341819" y="1808824"/>
              <a:ext cx="2256851" cy="1007968"/>
              <a:chOff x="6452888" y="1907073"/>
              <a:chExt cx="2256851" cy="1007968"/>
            </a:xfrm>
          </p:grpSpPr>
          <p:sp>
            <p:nvSpPr>
              <p:cNvPr id="22" name="矩形 21"/>
              <p:cNvSpPr/>
              <p:nvPr/>
            </p:nvSpPr>
            <p:spPr>
              <a:xfrm>
                <a:off x="6452888" y="1907073"/>
                <a:ext cx="2256851" cy="246221"/>
              </a:xfrm>
              <a:prstGeom prst="rect">
                <a:avLst/>
              </a:prstGeom>
            </p:spPr>
            <p:txBody>
              <a:bodyPr wrap="none" lIns="144000" tIns="0" rIns="144000" bIns="0">
                <a:normAutofit/>
              </a:bodyPr>
              <a:lstStyle/>
              <a:p>
                <a:pPr algn="ctr"/>
                <a:r>
                  <a:rPr lang="el-GR" altLang="zh-CN" sz="1600" dirty="0">
                    <a:solidFill>
                      <a:srgbClr val="FF0000"/>
                    </a:solidFill>
                  </a:rPr>
                  <a:t>α</a:t>
                </a:r>
                <a:r>
                  <a:rPr lang="en-US" altLang="zh-CN" sz="1600" dirty="0">
                    <a:solidFill>
                      <a:srgbClr val="FF0000"/>
                    </a:solidFill>
                  </a:rPr>
                  <a:t>-β</a:t>
                </a:r>
                <a:r>
                  <a:rPr lang="zh-CN" altLang="en-US" sz="1600" dirty="0">
                    <a:solidFill>
                      <a:srgbClr val="FF0000"/>
                    </a:solidFill>
                  </a:rPr>
                  <a:t>剪枝算法</a:t>
                </a:r>
              </a:p>
              <a:p>
                <a:pPr algn="ctr"/>
                <a:endParaRPr lang="zh-CN" altLang="en-US" sz="1600" b="1" dirty="0">
                  <a:solidFill>
                    <a:srgbClr val="FF0000"/>
                  </a:solidFill>
                </a:endParaRPr>
              </a:p>
            </p:txBody>
          </p:sp>
          <p:sp>
            <p:nvSpPr>
              <p:cNvPr id="23" name="矩形 22"/>
              <p:cNvSpPr/>
              <p:nvPr/>
            </p:nvSpPr>
            <p:spPr>
              <a:xfrm>
                <a:off x="6452888" y="2153294"/>
                <a:ext cx="2256851" cy="761747"/>
              </a:xfrm>
              <a:prstGeom prst="rect">
                <a:avLst/>
              </a:prstGeom>
            </p:spPr>
            <p:txBody>
              <a:bodyPr wrap="square" lIns="144000" tIns="0" rIns="144000" bIns="0">
                <a:normAutofit/>
              </a:bodyPr>
              <a:lstStyle/>
              <a:p>
                <a:pPr algn="ctr">
                  <a:lnSpc>
                    <a:spcPct val="120000"/>
                  </a:lnSpc>
                </a:pPr>
                <a:endParaRPr sz="1100" dirty="0">
                  <a:solidFill>
                    <a:schemeClr val="dk1">
                      <a:lumMod val="100000"/>
                    </a:schemeClr>
                  </a:solidFill>
                </a:endParaRPr>
              </a:p>
            </p:txBody>
          </p:sp>
        </p:grpSp>
      </p:gr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pPr>
            <a:r>
              <a:rPr lang="el-GR" altLang="zh-CN" sz="2800" dirty="0"/>
              <a:t>α</a:t>
            </a:r>
            <a:r>
              <a:rPr lang="en-US" altLang="zh-CN" sz="2800" dirty="0"/>
              <a:t>-β</a:t>
            </a:r>
            <a:r>
              <a:rPr lang="zh-CN" altLang="en-US" sz="2800" dirty="0"/>
              <a:t>剪枝算法</a:t>
            </a:r>
          </a:p>
        </p:txBody>
      </p:sp>
    </p:spTree>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50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1981"/>
                            </p:stCondLst>
                            <p:childTnLst>
                              <p:par>
                                <p:cTn id="8" presetID="17" presetClass="entr" presetSubtype="4" fill="hold"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ppt_x</p:attrName>
                                        </p:attrNameLst>
                                      </p:cBhvr>
                                      <p:tavLst>
                                        <p:tav tm="0">
                                          <p:val>
                                            <p:strVal val="#ppt_x"/>
                                          </p:val>
                                        </p:tav>
                                        <p:tav tm="100000">
                                          <p:val>
                                            <p:strVal val="#ppt_x"/>
                                          </p:val>
                                        </p:tav>
                                      </p:tavLst>
                                    </p:anim>
                                    <p:anim calcmode="lin" valueType="num">
                                      <p:cBhvr>
                                        <p:cTn id="11" dur="500" fill="hold"/>
                                        <p:tgtEl>
                                          <p:spTgt spid="2"/>
                                        </p:tgtEl>
                                        <p:attrNameLst>
                                          <p:attrName>ppt_y</p:attrName>
                                        </p:attrNameLst>
                                      </p:cBhvr>
                                      <p:tavLst>
                                        <p:tav tm="0">
                                          <p:val>
                                            <p:strVal val="#ppt_y+#ppt_h/2"/>
                                          </p:val>
                                        </p:tav>
                                        <p:tav tm="100000">
                                          <p:val>
                                            <p:strVal val="#ppt_y"/>
                                          </p:val>
                                        </p:tav>
                                      </p:tavLst>
                                    </p:anim>
                                    <p:anim calcmode="lin" valueType="num">
                                      <p:cBhvr>
                                        <p:cTn id="12" dur="500" fill="hold"/>
                                        <p:tgtEl>
                                          <p:spTgt spid="2"/>
                                        </p:tgtEl>
                                        <p:attrNameLst>
                                          <p:attrName>ppt_w</p:attrName>
                                        </p:attrNameLst>
                                      </p:cBhvr>
                                      <p:tavLst>
                                        <p:tav tm="0">
                                          <p:val>
                                            <p:strVal val="#ppt_w"/>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childTnLst>
                                </p:cTn>
                              </p:par>
                            </p:childTnLst>
                          </p:cTn>
                        </p:par>
                        <p:par>
                          <p:cTn id="14" fill="hold">
                            <p:stCondLst>
                              <p:cond delay="2481"/>
                            </p:stCondLst>
                            <p:childTnLst>
                              <p:par>
                                <p:cTn id="15" presetID="17" presetClass="entr" presetSubtype="4" fill="hold" nodeType="after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p:cTn id="17" dur="500" fill="hold"/>
                                        <p:tgtEl>
                                          <p:spTgt spid="28"/>
                                        </p:tgtEl>
                                        <p:attrNameLst>
                                          <p:attrName>ppt_x</p:attrName>
                                        </p:attrNameLst>
                                      </p:cBhvr>
                                      <p:tavLst>
                                        <p:tav tm="0">
                                          <p:val>
                                            <p:strVal val="#ppt_x"/>
                                          </p:val>
                                        </p:tav>
                                        <p:tav tm="100000">
                                          <p:val>
                                            <p:strVal val="#ppt_x"/>
                                          </p:val>
                                        </p:tav>
                                      </p:tavLst>
                                    </p:anim>
                                    <p:anim calcmode="lin" valueType="num">
                                      <p:cBhvr>
                                        <p:cTn id="18" dur="500" fill="hold"/>
                                        <p:tgtEl>
                                          <p:spTgt spid="28"/>
                                        </p:tgtEl>
                                        <p:attrNameLst>
                                          <p:attrName>ppt_y</p:attrName>
                                        </p:attrNameLst>
                                      </p:cBhvr>
                                      <p:tavLst>
                                        <p:tav tm="0">
                                          <p:val>
                                            <p:strVal val="#ppt_y+#ppt_h/2"/>
                                          </p:val>
                                        </p:tav>
                                        <p:tav tm="100000">
                                          <p:val>
                                            <p:strVal val="#ppt_y"/>
                                          </p:val>
                                        </p:tav>
                                      </p:tavLst>
                                    </p:anim>
                                    <p:anim calcmode="lin" valueType="num">
                                      <p:cBhvr>
                                        <p:cTn id="19" dur="500" fill="hold"/>
                                        <p:tgtEl>
                                          <p:spTgt spid="28"/>
                                        </p:tgtEl>
                                        <p:attrNameLst>
                                          <p:attrName>ppt_w</p:attrName>
                                        </p:attrNameLst>
                                      </p:cBhvr>
                                      <p:tavLst>
                                        <p:tav tm="0">
                                          <p:val>
                                            <p:strVal val="#ppt_w"/>
                                          </p:val>
                                        </p:tav>
                                        <p:tav tm="100000">
                                          <p:val>
                                            <p:strVal val="#ppt_w"/>
                                          </p:val>
                                        </p:tav>
                                      </p:tavLst>
                                    </p:anim>
                                    <p:anim calcmode="lin" valueType="num">
                                      <p:cBhvr>
                                        <p:cTn id="20" dur="500" fill="hold"/>
                                        <p:tgtEl>
                                          <p:spTgt spid="28"/>
                                        </p:tgtEl>
                                        <p:attrNameLst>
                                          <p:attrName>ppt_h</p:attrName>
                                        </p:attrNameLst>
                                      </p:cBhvr>
                                      <p:tavLst>
                                        <p:tav tm="0">
                                          <p:val>
                                            <p:fltVal val="0"/>
                                          </p:val>
                                        </p:tav>
                                        <p:tav tm="100000">
                                          <p:val>
                                            <p:strVal val="#ppt_h"/>
                                          </p:val>
                                        </p:tav>
                                      </p:tavLst>
                                    </p:anim>
                                  </p:childTnLst>
                                </p:cTn>
                              </p:par>
                            </p:childTnLst>
                          </p:cTn>
                        </p:par>
                        <p:par>
                          <p:cTn id="21" fill="hold">
                            <p:stCondLst>
                              <p:cond delay="2981"/>
                            </p:stCondLst>
                            <p:childTnLst>
                              <p:par>
                                <p:cTn id="22" presetID="17" presetClass="entr" presetSubtype="4" fill="hold" nodeType="after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p:cTn id="24" dur="500" fill="hold"/>
                                        <p:tgtEl>
                                          <p:spTgt spid="29"/>
                                        </p:tgtEl>
                                        <p:attrNameLst>
                                          <p:attrName>ppt_x</p:attrName>
                                        </p:attrNameLst>
                                      </p:cBhvr>
                                      <p:tavLst>
                                        <p:tav tm="0">
                                          <p:val>
                                            <p:strVal val="#ppt_x"/>
                                          </p:val>
                                        </p:tav>
                                        <p:tav tm="100000">
                                          <p:val>
                                            <p:strVal val="#ppt_x"/>
                                          </p:val>
                                        </p:tav>
                                      </p:tavLst>
                                    </p:anim>
                                    <p:anim calcmode="lin" valueType="num">
                                      <p:cBhvr>
                                        <p:cTn id="25" dur="500" fill="hold"/>
                                        <p:tgtEl>
                                          <p:spTgt spid="29"/>
                                        </p:tgtEl>
                                        <p:attrNameLst>
                                          <p:attrName>ppt_y</p:attrName>
                                        </p:attrNameLst>
                                      </p:cBhvr>
                                      <p:tavLst>
                                        <p:tav tm="0">
                                          <p:val>
                                            <p:strVal val="#ppt_y+#ppt_h/2"/>
                                          </p:val>
                                        </p:tav>
                                        <p:tav tm="100000">
                                          <p:val>
                                            <p:strVal val="#ppt_y"/>
                                          </p:val>
                                        </p:tav>
                                      </p:tavLst>
                                    </p:anim>
                                    <p:anim calcmode="lin" valueType="num">
                                      <p:cBhvr>
                                        <p:cTn id="26" dur="500" fill="hold"/>
                                        <p:tgtEl>
                                          <p:spTgt spid="29"/>
                                        </p:tgtEl>
                                        <p:attrNameLst>
                                          <p:attrName>ppt_w</p:attrName>
                                        </p:attrNameLst>
                                      </p:cBhvr>
                                      <p:tavLst>
                                        <p:tav tm="0">
                                          <p:val>
                                            <p:strVal val="#ppt_w"/>
                                          </p:val>
                                        </p:tav>
                                        <p:tav tm="100000">
                                          <p:val>
                                            <p:strVal val="#ppt_w"/>
                                          </p:val>
                                        </p:tav>
                                      </p:tavLst>
                                    </p:anim>
                                    <p:anim calcmode="lin" valueType="num">
                                      <p:cBhvr>
                                        <p:cTn id="27" dur="500" fill="hold"/>
                                        <p:tgtEl>
                                          <p:spTgt spid="2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pPr>
            <a:r>
              <a:rPr lang="el-GR" altLang="zh-CN" sz="2800" dirty="0"/>
              <a:t>α</a:t>
            </a:r>
            <a:r>
              <a:rPr lang="en-US" altLang="zh-CN" sz="2800" dirty="0"/>
              <a:t>-β</a:t>
            </a:r>
            <a:r>
              <a:rPr lang="zh-CN" altLang="en-US" sz="2800" dirty="0"/>
              <a:t>剪枝算法</a:t>
            </a:r>
          </a:p>
          <a:p>
            <a:pPr>
              <a:spcBef>
                <a:spcPct val="20000"/>
              </a:spcBef>
              <a:buFont typeface="Arial" panose="020B0604020202020204" pitchFamily="34" charset="0"/>
              <a:buNone/>
            </a:pPr>
            <a:endParaRPr lang="zh-CN" altLang="en-US" sz="2800" dirty="0"/>
          </a:p>
        </p:txBody>
      </p:sp>
      <p:pic>
        <p:nvPicPr>
          <p:cNvPr id="4" name="图片 3">
            <a:extLst>
              <a:ext uri="{FF2B5EF4-FFF2-40B4-BE49-F238E27FC236}">
                <a16:creationId xmlns:a16="http://schemas.microsoft.com/office/drawing/2014/main" id="{52071597-2776-9849-BB73-55FD83993347}"/>
              </a:ext>
            </a:extLst>
          </p:cNvPr>
          <p:cNvPicPr>
            <a:picLocks noChangeAspect="1"/>
          </p:cNvPicPr>
          <p:nvPr/>
        </p:nvPicPr>
        <p:blipFill>
          <a:blip r:embed="rId3"/>
          <a:stretch>
            <a:fillRect/>
          </a:stretch>
        </p:blipFill>
        <p:spPr>
          <a:xfrm>
            <a:off x="422909" y="933153"/>
            <a:ext cx="5087029" cy="3616663"/>
          </a:xfrm>
          <a:prstGeom prst="rect">
            <a:avLst/>
          </a:prstGeom>
        </p:spPr>
      </p:pic>
      <p:sp>
        <p:nvSpPr>
          <p:cNvPr id="58" name="文本框 57">
            <a:extLst>
              <a:ext uri="{FF2B5EF4-FFF2-40B4-BE49-F238E27FC236}">
                <a16:creationId xmlns:a16="http://schemas.microsoft.com/office/drawing/2014/main" id="{89F5D3DB-8E0C-B240-80C7-DB903917CB82}"/>
              </a:ext>
            </a:extLst>
          </p:cNvPr>
          <p:cNvSpPr txBox="1"/>
          <p:nvPr/>
        </p:nvSpPr>
        <p:spPr>
          <a:xfrm>
            <a:off x="5932170" y="881380"/>
            <a:ext cx="6288901" cy="728533"/>
          </a:xfrm>
          <a:prstGeom prst="rect">
            <a:avLst/>
          </a:prstGeom>
          <a:noFill/>
        </p:spPr>
        <p:txBody>
          <a:bodyPr wrap="none" rtlCol="0" anchor="ctr">
            <a:spAutoFit/>
          </a:bodyPr>
          <a:lstStyle/>
          <a:p>
            <a:pPr>
              <a:lnSpc>
                <a:spcPct val="120000"/>
              </a:lnSpc>
            </a:pPr>
            <a:r>
              <a:rPr lang="zh-CN" altLang="en-US" dirty="0"/>
              <a:t>关键点：</a:t>
            </a:r>
            <a:endParaRPr lang="en-US" altLang="zh-CN" dirty="0"/>
          </a:p>
          <a:p>
            <a:pPr>
              <a:lnSpc>
                <a:spcPct val="120000"/>
              </a:lnSpc>
            </a:pPr>
            <a:r>
              <a:rPr lang="zh-CN" altLang="en-US" dirty="0"/>
              <a:t>       考虑父节点的</a:t>
            </a:r>
            <a:r>
              <a:rPr lang="en-US" altLang="zh-CN" dirty="0"/>
              <a:t>min</a:t>
            </a:r>
            <a:r>
              <a:rPr lang="zh-CN" altLang="en-US" dirty="0"/>
              <a:t>、</a:t>
            </a:r>
            <a:r>
              <a:rPr lang="en-US" altLang="zh-CN" dirty="0"/>
              <a:t>max</a:t>
            </a:r>
            <a:r>
              <a:rPr lang="zh-CN" altLang="en-US" dirty="0"/>
              <a:t>性质，比较兄弟节点来剪枝节。</a:t>
            </a:r>
            <a:endParaRPr kumimoji="1" lang="zh-CN" altLang="en-US" dirty="0">
              <a:solidFill>
                <a:schemeClr val="tx1">
                  <a:lumMod val="75000"/>
                  <a:lumOff val="25000"/>
                </a:schemeClr>
              </a:solidFill>
            </a:endParaRPr>
          </a:p>
        </p:txBody>
      </p:sp>
      <p:sp>
        <p:nvSpPr>
          <p:cNvPr id="59" name="文本框 58">
            <a:extLst>
              <a:ext uri="{FF2B5EF4-FFF2-40B4-BE49-F238E27FC236}">
                <a16:creationId xmlns:a16="http://schemas.microsoft.com/office/drawing/2014/main" id="{74B8D703-64CD-9A41-8631-F8E8BB127C46}"/>
              </a:ext>
            </a:extLst>
          </p:cNvPr>
          <p:cNvSpPr txBox="1"/>
          <p:nvPr/>
        </p:nvSpPr>
        <p:spPr>
          <a:xfrm>
            <a:off x="5932169" y="1775118"/>
            <a:ext cx="6054091" cy="2722925"/>
          </a:xfrm>
          <a:prstGeom prst="rect">
            <a:avLst/>
          </a:prstGeom>
          <a:noFill/>
        </p:spPr>
        <p:txBody>
          <a:bodyPr wrap="square" rtlCol="0" anchor="ctr">
            <a:spAutoFit/>
          </a:bodyPr>
          <a:lstStyle/>
          <a:p>
            <a:pPr>
              <a:lnSpc>
                <a:spcPct val="120000"/>
              </a:lnSpc>
            </a:pPr>
            <a:r>
              <a:rPr kumimoji="1" lang="zh-CN" altLang="en-US" dirty="0">
                <a:solidFill>
                  <a:schemeClr val="tx1">
                    <a:lumMod val="75000"/>
                    <a:lumOff val="25000"/>
                  </a:schemeClr>
                </a:solidFill>
              </a:rPr>
              <a:t>如第一次剪枝：</a:t>
            </a:r>
            <a:endParaRPr kumimoji="1" lang="en-US" altLang="zh-CN" dirty="0">
              <a:solidFill>
                <a:schemeClr val="tx1">
                  <a:lumMod val="75000"/>
                  <a:lumOff val="25000"/>
                </a:schemeClr>
              </a:solidFill>
            </a:endParaRPr>
          </a:p>
          <a:p>
            <a:pPr>
              <a:lnSpc>
                <a:spcPct val="120000"/>
              </a:lnSpc>
            </a:pPr>
            <a:r>
              <a:rPr kumimoji="1" lang="zh-CN" altLang="en-US" dirty="0">
                <a:solidFill>
                  <a:schemeClr val="tx1">
                    <a:lumMod val="75000"/>
                    <a:lumOff val="25000"/>
                  </a:schemeClr>
                </a:solidFill>
              </a:rPr>
              <a:t>       经过搜索得知第三层的第一个节点是</a:t>
            </a:r>
            <a:r>
              <a:rPr kumimoji="1" lang="en-US" altLang="zh-CN" dirty="0">
                <a:solidFill>
                  <a:schemeClr val="tx1">
                    <a:lumMod val="75000"/>
                    <a:lumOff val="25000"/>
                  </a:schemeClr>
                </a:solidFill>
              </a:rPr>
              <a:t>5</a:t>
            </a:r>
            <a:r>
              <a:rPr kumimoji="1" lang="zh-CN" altLang="en-US" dirty="0">
                <a:solidFill>
                  <a:schemeClr val="tx1">
                    <a:lumMod val="75000"/>
                    <a:lumOff val="25000"/>
                  </a:schemeClr>
                </a:solidFill>
              </a:rPr>
              <a:t>，这一层是</a:t>
            </a:r>
            <a:r>
              <a:rPr kumimoji="1" lang="en-US" altLang="zh-CN" dirty="0">
                <a:solidFill>
                  <a:schemeClr val="tx1">
                    <a:lumMod val="75000"/>
                    <a:lumOff val="25000"/>
                  </a:schemeClr>
                </a:solidFill>
              </a:rPr>
              <a:t>max</a:t>
            </a:r>
            <a:r>
              <a:rPr kumimoji="1" lang="zh-CN" altLang="en-US" dirty="0">
                <a:solidFill>
                  <a:schemeClr val="tx1">
                    <a:lumMod val="75000"/>
                    <a:lumOff val="25000"/>
                  </a:schemeClr>
                </a:solidFill>
              </a:rPr>
              <a:t>层，更新</a:t>
            </a:r>
            <a:r>
              <a:rPr kumimoji="1" lang="en-US" altLang="zh-CN" dirty="0">
                <a:solidFill>
                  <a:schemeClr val="tx1">
                    <a:lumMod val="75000"/>
                    <a:lumOff val="25000"/>
                  </a:schemeClr>
                </a:solidFill>
              </a:rPr>
              <a:t>alpha</a:t>
            </a:r>
            <a:r>
              <a:rPr kumimoji="1" lang="zh-CN" altLang="en-US" dirty="0">
                <a:solidFill>
                  <a:schemeClr val="tx1">
                    <a:lumMod val="75000"/>
                    <a:lumOff val="25000"/>
                  </a:schemeClr>
                </a:solidFill>
              </a:rPr>
              <a:t>值且在下一层选择一个较大的值，第四层是</a:t>
            </a:r>
            <a:r>
              <a:rPr kumimoji="1" lang="en-US" altLang="zh-CN" dirty="0">
                <a:solidFill>
                  <a:schemeClr val="tx1">
                    <a:lumMod val="75000"/>
                    <a:lumOff val="25000"/>
                  </a:schemeClr>
                </a:solidFill>
              </a:rPr>
              <a:t>min</a:t>
            </a:r>
            <a:r>
              <a:rPr kumimoji="1" lang="zh-CN" altLang="en-US" dirty="0">
                <a:solidFill>
                  <a:schemeClr val="tx1">
                    <a:lumMod val="75000"/>
                    <a:lumOff val="25000"/>
                  </a:schemeClr>
                </a:solidFill>
              </a:rPr>
              <a:t>层，选择第五层中较小的值，当搜索到</a:t>
            </a:r>
            <a:r>
              <a:rPr kumimoji="1" lang="en-US" altLang="zh-CN" dirty="0">
                <a:solidFill>
                  <a:schemeClr val="tx1">
                    <a:lumMod val="75000"/>
                    <a:lumOff val="25000"/>
                  </a:schemeClr>
                </a:solidFill>
              </a:rPr>
              <a:t>4</a:t>
            </a:r>
            <a:r>
              <a:rPr kumimoji="1" lang="zh-CN" altLang="en-US" dirty="0">
                <a:solidFill>
                  <a:schemeClr val="tx1">
                    <a:lumMod val="75000"/>
                    <a:lumOff val="25000"/>
                  </a:schemeClr>
                </a:solidFill>
              </a:rPr>
              <a:t>的时候，</a:t>
            </a:r>
            <a:r>
              <a:rPr kumimoji="1" lang="en-US" altLang="zh-CN" dirty="0">
                <a:solidFill>
                  <a:schemeClr val="tx1">
                    <a:lumMod val="75000"/>
                    <a:lumOff val="25000"/>
                  </a:schemeClr>
                </a:solidFill>
              </a:rPr>
              <a:t>beta</a:t>
            </a:r>
            <a:r>
              <a:rPr kumimoji="1" lang="zh-CN" altLang="en-US" dirty="0">
                <a:solidFill>
                  <a:schemeClr val="tx1">
                    <a:lumMod val="75000"/>
                    <a:lumOff val="25000"/>
                  </a:schemeClr>
                </a:solidFill>
              </a:rPr>
              <a:t>更新为</a:t>
            </a:r>
            <a:r>
              <a:rPr kumimoji="1" lang="en-US" altLang="zh-CN" dirty="0">
                <a:solidFill>
                  <a:schemeClr val="tx1">
                    <a:lumMod val="75000"/>
                    <a:lumOff val="25000"/>
                  </a:schemeClr>
                </a:solidFill>
              </a:rPr>
              <a:t>4</a:t>
            </a:r>
            <a:r>
              <a:rPr kumimoji="1" lang="zh-CN" altLang="en-US" dirty="0">
                <a:solidFill>
                  <a:schemeClr val="tx1">
                    <a:lumMod val="75000"/>
                    <a:lumOff val="25000"/>
                  </a:schemeClr>
                </a:solidFill>
              </a:rPr>
              <a:t>，</a:t>
            </a:r>
            <a:r>
              <a:rPr kumimoji="1" lang="en-US" altLang="zh-CN" dirty="0">
                <a:solidFill>
                  <a:schemeClr val="tx1">
                    <a:lumMod val="75000"/>
                    <a:lumOff val="25000"/>
                  </a:schemeClr>
                </a:solidFill>
              </a:rPr>
              <a:t>4</a:t>
            </a:r>
            <a:r>
              <a:rPr kumimoji="1" lang="zh-CN" altLang="en-US" dirty="0">
                <a:solidFill>
                  <a:schemeClr val="tx1">
                    <a:lumMod val="75000"/>
                    <a:lumOff val="25000"/>
                  </a:schemeClr>
                </a:solidFill>
              </a:rPr>
              <a:t>已经小于</a:t>
            </a:r>
            <a:r>
              <a:rPr kumimoji="1" lang="en-US" altLang="zh-CN" dirty="0">
                <a:solidFill>
                  <a:schemeClr val="tx1">
                    <a:lumMod val="75000"/>
                    <a:lumOff val="25000"/>
                  </a:schemeClr>
                </a:solidFill>
              </a:rPr>
              <a:t>5</a:t>
            </a:r>
            <a:r>
              <a:rPr kumimoji="1" lang="zh-CN" altLang="en-US" dirty="0">
                <a:solidFill>
                  <a:schemeClr val="tx1">
                    <a:lumMod val="75000"/>
                    <a:lumOff val="25000"/>
                  </a:schemeClr>
                </a:solidFill>
              </a:rPr>
              <a:t>，而第三层需要一个较大的值，无论第五层第五个节点的值是多少，如果它比</a:t>
            </a:r>
            <a:r>
              <a:rPr kumimoji="1" lang="en-US" altLang="zh-CN" dirty="0">
                <a:solidFill>
                  <a:schemeClr val="tx1">
                    <a:lumMod val="75000"/>
                    <a:lumOff val="25000"/>
                  </a:schemeClr>
                </a:solidFill>
              </a:rPr>
              <a:t>4</a:t>
            </a:r>
            <a:r>
              <a:rPr kumimoji="1" lang="zh-CN" altLang="en-US" dirty="0">
                <a:solidFill>
                  <a:schemeClr val="tx1">
                    <a:lumMod val="75000"/>
                    <a:lumOff val="25000"/>
                  </a:schemeClr>
                </a:solidFill>
              </a:rPr>
              <a:t>大，第四层</a:t>
            </a:r>
            <a:r>
              <a:rPr kumimoji="1" lang="en-US" altLang="zh-CN" dirty="0">
                <a:solidFill>
                  <a:schemeClr val="tx1">
                    <a:lumMod val="75000"/>
                    <a:lumOff val="25000"/>
                  </a:schemeClr>
                </a:solidFill>
              </a:rPr>
              <a:t>beta</a:t>
            </a:r>
            <a:r>
              <a:rPr kumimoji="1" lang="zh-CN" altLang="en-US" dirty="0">
                <a:solidFill>
                  <a:schemeClr val="tx1">
                    <a:lumMod val="75000"/>
                    <a:lumOff val="25000"/>
                  </a:schemeClr>
                </a:solidFill>
              </a:rPr>
              <a:t>选小的值不会更新，如果比</a:t>
            </a:r>
            <a:r>
              <a:rPr kumimoji="1" lang="en-US" altLang="zh-CN" dirty="0">
                <a:solidFill>
                  <a:schemeClr val="tx1">
                    <a:lumMod val="75000"/>
                    <a:lumOff val="25000"/>
                  </a:schemeClr>
                </a:solidFill>
              </a:rPr>
              <a:t>4</a:t>
            </a:r>
            <a:r>
              <a:rPr kumimoji="1" lang="zh-CN" altLang="en-US" dirty="0">
                <a:solidFill>
                  <a:schemeClr val="tx1">
                    <a:lumMod val="75000"/>
                    <a:lumOff val="25000"/>
                  </a:schemeClr>
                </a:solidFill>
              </a:rPr>
              <a:t>小，第三层</a:t>
            </a:r>
            <a:r>
              <a:rPr kumimoji="1" lang="en-US" altLang="zh-CN" dirty="0">
                <a:solidFill>
                  <a:schemeClr val="tx1">
                    <a:lumMod val="75000"/>
                    <a:lumOff val="25000"/>
                  </a:schemeClr>
                </a:solidFill>
              </a:rPr>
              <a:t>alpha</a:t>
            </a:r>
            <a:r>
              <a:rPr kumimoji="1" lang="zh-CN" altLang="en-US" dirty="0">
                <a:solidFill>
                  <a:schemeClr val="tx1">
                    <a:lumMod val="75000"/>
                    <a:lumOff val="25000"/>
                  </a:schemeClr>
                </a:solidFill>
              </a:rPr>
              <a:t>选大的值不会选它，所以无论此节点值是几，都不需要再搜索。</a:t>
            </a:r>
            <a:endParaRPr kumimoji="1" lang="en-US" altLang="zh-CN" dirty="0">
              <a:solidFill>
                <a:schemeClr val="tx1">
                  <a:lumMod val="75000"/>
                  <a:lumOff val="25000"/>
                </a:schemeClr>
              </a:solidFill>
            </a:endParaRPr>
          </a:p>
        </p:txBody>
      </p:sp>
      <p:sp>
        <p:nvSpPr>
          <p:cNvPr id="60" name="文本框 59">
            <a:extLst>
              <a:ext uri="{FF2B5EF4-FFF2-40B4-BE49-F238E27FC236}">
                <a16:creationId xmlns:a16="http://schemas.microsoft.com/office/drawing/2014/main" id="{4F9AFC92-ECC9-A140-950E-BEA0C9C246CD}"/>
              </a:ext>
            </a:extLst>
          </p:cNvPr>
          <p:cNvSpPr txBox="1"/>
          <p:nvPr/>
        </p:nvSpPr>
        <p:spPr>
          <a:xfrm>
            <a:off x="822961" y="4949405"/>
            <a:ext cx="11163299" cy="1393330"/>
          </a:xfrm>
          <a:prstGeom prst="rect">
            <a:avLst/>
          </a:prstGeom>
          <a:noFill/>
        </p:spPr>
        <p:txBody>
          <a:bodyPr wrap="square" rtlCol="0" anchor="ctr">
            <a:spAutoFit/>
          </a:bodyPr>
          <a:lstStyle/>
          <a:p>
            <a:pPr>
              <a:lnSpc>
                <a:spcPct val="120000"/>
              </a:lnSpc>
            </a:pPr>
            <a:r>
              <a:rPr kumimoji="1" lang="zh-CN" altLang="en-US" dirty="0">
                <a:solidFill>
                  <a:schemeClr val="tx1">
                    <a:lumMod val="75000"/>
                    <a:lumOff val="25000"/>
                  </a:schemeClr>
                </a:solidFill>
              </a:rPr>
              <a:t>再如第三次剪枝：</a:t>
            </a:r>
            <a:endParaRPr kumimoji="1" lang="en-US" altLang="zh-CN" dirty="0">
              <a:solidFill>
                <a:schemeClr val="tx1">
                  <a:lumMod val="75000"/>
                  <a:lumOff val="25000"/>
                </a:schemeClr>
              </a:solidFill>
            </a:endParaRPr>
          </a:p>
          <a:p>
            <a:pPr>
              <a:lnSpc>
                <a:spcPct val="120000"/>
              </a:lnSpc>
            </a:pPr>
            <a:r>
              <a:rPr kumimoji="1" lang="zh-CN" altLang="en-US" dirty="0">
                <a:solidFill>
                  <a:schemeClr val="tx1">
                    <a:lumMod val="75000"/>
                    <a:lumOff val="25000"/>
                  </a:schemeClr>
                </a:solidFill>
              </a:rPr>
              <a:t>       第二层前两个节点分别为</a:t>
            </a:r>
            <a:r>
              <a:rPr kumimoji="1" lang="en-US" altLang="zh-CN" dirty="0">
                <a:solidFill>
                  <a:schemeClr val="tx1">
                    <a:lumMod val="75000"/>
                    <a:lumOff val="25000"/>
                  </a:schemeClr>
                </a:solidFill>
              </a:rPr>
              <a:t>3</a:t>
            </a:r>
            <a:r>
              <a:rPr kumimoji="1" lang="zh-CN" altLang="en-US" dirty="0">
                <a:solidFill>
                  <a:schemeClr val="tx1">
                    <a:lumMod val="75000"/>
                    <a:lumOff val="25000"/>
                  </a:schemeClr>
                </a:solidFill>
              </a:rPr>
              <a:t>、</a:t>
            </a:r>
            <a:r>
              <a:rPr kumimoji="1" lang="en-US" altLang="zh-CN" dirty="0">
                <a:solidFill>
                  <a:schemeClr val="tx1">
                    <a:lumMod val="75000"/>
                    <a:lumOff val="25000"/>
                  </a:schemeClr>
                </a:solidFill>
              </a:rPr>
              <a:t>6</a:t>
            </a:r>
            <a:r>
              <a:rPr kumimoji="1" lang="zh-CN" altLang="en-US" dirty="0">
                <a:solidFill>
                  <a:schemeClr val="tx1">
                    <a:lumMod val="75000"/>
                    <a:lumOff val="25000"/>
                  </a:schemeClr>
                </a:solidFill>
              </a:rPr>
              <a:t>。此时第一层</a:t>
            </a:r>
            <a:r>
              <a:rPr kumimoji="1" lang="en-US" altLang="zh-CN" dirty="0">
                <a:solidFill>
                  <a:schemeClr val="tx1">
                    <a:lumMod val="75000"/>
                    <a:lumOff val="25000"/>
                  </a:schemeClr>
                </a:solidFill>
              </a:rPr>
              <a:t>alpha</a:t>
            </a:r>
            <a:r>
              <a:rPr kumimoji="1" lang="zh-CN" altLang="en-US" dirty="0">
                <a:solidFill>
                  <a:schemeClr val="tx1">
                    <a:lumMod val="75000"/>
                    <a:lumOff val="25000"/>
                  </a:schemeClr>
                </a:solidFill>
              </a:rPr>
              <a:t>更新为</a:t>
            </a:r>
            <a:r>
              <a:rPr kumimoji="1" lang="en-US" altLang="zh-CN" dirty="0">
                <a:solidFill>
                  <a:schemeClr val="tx1">
                    <a:lumMod val="75000"/>
                    <a:lumOff val="25000"/>
                  </a:schemeClr>
                </a:solidFill>
              </a:rPr>
              <a:t>6</a:t>
            </a:r>
            <a:r>
              <a:rPr kumimoji="1" lang="zh-CN" altLang="en-US" dirty="0">
                <a:solidFill>
                  <a:schemeClr val="tx1">
                    <a:lumMod val="75000"/>
                    <a:lumOff val="25000"/>
                  </a:schemeClr>
                </a:solidFill>
              </a:rPr>
              <a:t>，第二层第三个被更新为</a:t>
            </a:r>
            <a:r>
              <a:rPr kumimoji="1" lang="en-US" altLang="zh-CN" dirty="0">
                <a:solidFill>
                  <a:schemeClr val="tx1">
                    <a:lumMod val="75000"/>
                    <a:lumOff val="25000"/>
                  </a:schemeClr>
                </a:solidFill>
              </a:rPr>
              <a:t>5</a:t>
            </a:r>
            <a:r>
              <a:rPr kumimoji="1" lang="zh-CN" altLang="en-US" dirty="0">
                <a:solidFill>
                  <a:schemeClr val="tx1">
                    <a:lumMod val="75000"/>
                    <a:lumOff val="25000"/>
                  </a:schemeClr>
                </a:solidFill>
              </a:rPr>
              <a:t>。若第三层第二个节点（</a:t>
            </a:r>
            <a:r>
              <a:rPr kumimoji="1" lang="en-US" altLang="zh-CN" dirty="0">
                <a:solidFill>
                  <a:schemeClr val="tx1">
                    <a:lumMod val="75000"/>
                    <a:lumOff val="25000"/>
                  </a:schemeClr>
                </a:solidFill>
              </a:rPr>
              <a:t>8</a:t>
            </a:r>
            <a:r>
              <a:rPr kumimoji="1" lang="zh-CN" altLang="en-US" dirty="0">
                <a:solidFill>
                  <a:schemeClr val="tx1">
                    <a:lumMod val="75000"/>
                    <a:lumOff val="25000"/>
                  </a:schemeClr>
                </a:solidFill>
              </a:rPr>
              <a:t>）大于</a:t>
            </a:r>
            <a:r>
              <a:rPr kumimoji="1" lang="en-US" altLang="zh-CN" dirty="0">
                <a:solidFill>
                  <a:schemeClr val="tx1">
                    <a:lumMod val="75000"/>
                    <a:lumOff val="25000"/>
                  </a:schemeClr>
                </a:solidFill>
              </a:rPr>
              <a:t>5</a:t>
            </a:r>
            <a:r>
              <a:rPr kumimoji="1" lang="zh-CN" altLang="en-US" dirty="0">
                <a:solidFill>
                  <a:schemeClr val="tx1">
                    <a:lumMod val="75000"/>
                    <a:lumOff val="25000"/>
                  </a:schemeClr>
                </a:solidFill>
              </a:rPr>
              <a:t>，由于第二层是</a:t>
            </a:r>
            <a:r>
              <a:rPr kumimoji="1" lang="en-US" altLang="zh-CN" dirty="0">
                <a:solidFill>
                  <a:schemeClr val="tx1">
                    <a:lumMod val="75000"/>
                    <a:lumOff val="25000"/>
                  </a:schemeClr>
                </a:solidFill>
              </a:rPr>
              <a:t>min</a:t>
            </a:r>
            <a:r>
              <a:rPr kumimoji="1" lang="zh-CN" altLang="en-US" dirty="0">
                <a:solidFill>
                  <a:schemeClr val="tx1">
                    <a:lumMod val="75000"/>
                    <a:lumOff val="25000"/>
                  </a:schemeClr>
                </a:solidFill>
              </a:rPr>
              <a:t>层</a:t>
            </a:r>
            <a:r>
              <a:rPr kumimoji="1" lang="en-US" altLang="zh-CN" dirty="0">
                <a:solidFill>
                  <a:schemeClr val="tx1">
                    <a:lumMod val="75000"/>
                    <a:lumOff val="25000"/>
                  </a:schemeClr>
                </a:solidFill>
              </a:rPr>
              <a:t>beta</a:t>
            </a:r>
            <a:r>
              <a:rPr kumimoji="1" lang="zh-CN" altLang="en-US" dirty="0">
                <a:solidFill>
                  <a:schemeClr val="tx1">
                    <a:lumMod val="75000"/>
                    <a:lumOff val="25000"/>
                  </a:schemeClr>
                </a:solidFill>
              </a:rPr>
              <a:t>取小的值，所以不会取</a:t>
            </a:r>
            <a:r>
              <a:rPr kumimoji="1" lang="en-US" altLang="zh-CN" dirty="0">
                <a:solidFill>
                  <a:schemeClr val="tx1">
                    <a:lumMod val="75000"/>
                    <a:lumOff val="25000"/>
                  </a:schemeClr>
                </a:solidFill>
              </a:rPr>
              <a:t>8</a:t>
            </a:r>
            <a:r>
              <a:rPr kumimoji="1" lang="zh-CN" altLang="en-US" dirty="0">
                <a:solidFill>
                  <a:schemeClr val="tx1">
                    <a:lumMod val="75000"/>
                    <a:lumOff val="25000"/>
                  </a:schemeClr>
                </a:solidFill>
              </a:rPr>
              <a:t>；若此节点值小于</a:t>
            </a:r>
            <a:r>
              <a:rPr kumimoji="1" lang="en-US" altLang="zh-CN" dirty="0">
                <a:solidFill>
                  <a:schemeClr val="tx1">
                    <a:lumMod val="75000"/>
                    <a:lumOff val="25000"/>
                  </a:schemeClr>
                </a:solidFill>
              </a:rPr>
              <a:t>5</a:t>
            </a:r>
            <a:r>
              <a:rPr kumimoji="1" lang="zh-CN" altLang="en-US" dirty="0">
                <a:solidFill>
                  <a:schemeClr val="tx1">
                    <a:lumMod val="75000"/>
                    <a:lumOff val="25000"/>
                  </a:schemeClr>
                </a:solidFill>
              </a:rPr>
              <a:t>，则第一层是</a:t>
            </a:r>
            <a:r>
              <a:rPr kumimoji="1" lang="en-US" altLang="zh-CN" dirty="0">
                <a:solidFill>
                  <a:schemeClr val="tx1">
                    <a:lumMod val="75000"/>
                    <a:lumOff val="25000"/>
                  </a:schemeClr>
                </a:solidFill>
              </a:rPr>
              <a:t>max</a:t>
            </a:r>
            <a:r>
              <a:rPr kumimoji="1" lang="zh-CN" altLang="en-US" dirty="0">
                <a:solidFill>
                  <a:schemeClr val="tx1">
                    <a:lumMod val="75000"/>
                    <a:lumOff val="25000"/>
                  </a:schemeClr>
                </a:solidFill>
              </a:rPr>
              <a:t>层取大值，也只是取</a:t>
            </a:r>
            <a:r>
              <a:rPr kumimoji="1" lang="en-US" altLang="zh-CN" dirty="0">
                <a:solidFill>
                  <a:schemeClr val="tx1">
                    <a:lumMod val="75000"/>
                    <a:lumOff val="25000"/>
                  </a:schemeClr>
                </a:solidFill>
              </a:rPr>
              <a:t>6&gt;5</a:t>
            </a:r>
            <a:r>
              <a:rPr kumimoji="1" lang="zh-CN" altLang="en-US" dirty="0">
                <a:solidFill>
                  <a:schemeClr val="tx1">
                    <a:lumMod val="75000"/>
                    <a:lumOff val="25000"/>
                  </a:schemeClr>
                </a:solidFill>
              </a:rPr>
              <a:t>。所以对于后面的搜索就没有用处。所以剪枝。</a:t>
            </a:r>
          </a:p>
        </p:txBody>
      </p:sp>
    </p:spTree>
  </p:cSld>
  <p:clrMapOvr>
    <a:masterClrMapping/>
  </p:clrMapOvr>
  <mc:AlternateContent xmlns:mc="http://schemas.openxmlformats.org/markup-compatibility/2006" xmlns:p14="http://schemas.microsoft.com/office/powerpoint/2010/main">
    <mc:Choice Requires="p14">
      <p:transition spd="slow" p14:dur="1600" advClick="0" advTm="5000">
        <p14:prism isInverted="1"/>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3" presetClass="entr" presetSubtype="16"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58"/>
                                        </p:tgtEl>
                                        <p:attrNameLst>
                                          <p:attrName>style.visibility</p:attrName>
                                        </p:attrNameLst>
                                      </p:cBhvr>
                                      <p:to>
                                        <p:strVal val="visible"/>
                                      </p:to>
                                    </p:set>
                                    <p:anim calcmode="lin" valueType="num">
                                      <p:cBhvr additive="base">
                                        <p:cTn id="17" dur="500" fill="hold"/>
                                        <p:tgtEl>
                                          <p:spTgt spid="58"/>
                                        </p:tgtEl>
                                        <p:attrNameLst>
                                          <p:attrName>ppt_x</p:attrName>
                                        </p:attrNameLst>
                                      </p:cBhvr>
                                      <p:tavLst>
                                        <p:tav tm="0">
                                          <p:val>
                                            <p:strVal val="#ppt_x"/>
                                          </p:val>
                                        </p:tav>
                                        <p:tav tm="100000">
                                          <p:val>
                                            <p:strVal val="#ppt_x"/>
                                          </p:val>
                                        </p:tav>
                                      </p:tavLst>
                                    </p:anim>
                                    <p:anim calcmode="lin" valueType="num">
                                      <p:cBhvr additive="base">
                                        <p:cTn id="18" dur="500" fill="hold"/>
                                        <p:tgtEl>
                                          <p:spTgt spid="5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anim calcmode="lin" valueType="num">
                                      <p:cBhvr additive="base">
                                        <p:cTn id="23" dur="500" fill="hold"/>
                                        <p:tgtEl>
                                          <p:spTgt spid="60"/>
                                        </p:tgtEl>
                                        <p:attrNameLst>
                                          <p:attrName>ppt_x</p:attrName>
                                        </p:attrNameLst>
                                      </p:cBhvr>
                                      <p:tavLst>
                                        <p:tav tm="0">
                                          <p:val>
                                            <p:strVal val="#ppt_x"/>
                                          </p:val>
                                        </p:tav>
                                        <p:tav tm="100000">
                                          <p:val>
                                            <p:strVal val="#ppt_x"/>
                                          </p:val>
                                        </p:tav>
                                      </p:tavLst>
                                    </p:anim>
                                    <p:anim calcmode="lin" valueType="num">
                                      <p:cBhvr additive="base">
                                        <p:cTn id="24" dur="500" fill="hold"/>
                                        <p:tgtEl>
                                          <p:spTgt spid="60"/>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9"/>
                                        </p:tgtEl>
                                        <p:attrNameLst>
                                          <p:attrName>style.visibility</p:attrName>
                                        </p:attrNameLst>
                                      </p:cBhvr>
                                      <p:to>
                                        <p:strVal val="visible"/>
                                      </p:to>
                                    </p:set>
                                    <p:anim calcmode="lin" valueType="num">
                                      <p:cBhvr additive="base">
                                        <p:cTn id="27" dur="500" fill="hold"/>
                                        <p:tgtEl>
                                          <p:spTgt spid="59"/>
                                        </p:tgtEl>
                                        <p:attrNameLst>
                                          <p:attrName>ppt_x</p:attrName>
                                        </p:attrNameLst>
                                      </p:cBhvr>
                                      <p:tavLst>
                                        <p:tav tm="0">
                                          <p:val>
                                            <p:strVal val="#ppt_x"/>
                                          </p:val>
                                        </p:tav>
                                        <p:tav tm="100000">
                                          <p:val>
                                            <p:strVal val="#ppt_x"/>
                                          </p:val>
                                        </p:tav>
                                      </p:tavLst>
                                    </p:anim>
                                    <p:anim calcmode="lin" valueType="num">
                                      <p:cBhvr additive="base">
                                        <p:cTn id="28" dur="500" fill="hold"/>
                                        <p:tgtEl>
                                          <p:spTgt spid="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8" grpId="0"/>
      <p:bldP spid="59" grpId="0"/>
      <p:bldP spid="6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千图PPT彼岸天：ID 8661124库_组合 58"/>
          <p:cNvGrpSpPr/>
          <p:nvPr>
            <p:custDataLst>
              <p:tags r:id="rId1"/>
            </p:custDataLst>
          </p:nvPr>
        </p:nvGrpSpPr>
        <p:grpSpPr>
          <a:xfrm>
            <a:off x="8704410" y="4151732"/>
            <a:ext cx="2879569" cy="866137"/>
            <a:chOff x="8601584" y="1451933"/>
            <a:chExt cx="2196245" cy="866137"/>
          </a:xfrm>
        </p:grpSpPr>
        <p:sp>
          <p:nvSpPr>
            <p:cNvPr id="11" name="TextBox 59"/>
            <p:cNvSpPr txBox="1"/>
            <p:nvPr/>
          </p:nvSpPr>
          <p:spPr bwMode="auto">
            <a:xfrm>
              <a:off x="8601584" y="1451933"/>
              <a:ext cx="2196244" cy="309958"/>
            </a:xfrm>
            <a:prstGeom prst="rect">
              <a:avLst/>
            </a:prstGeom>
            <a:noFill/>
          </p:spPr>
          <p:txBody>
            <a:bodyPr wrap="none" lIns="360000" tIns="0" rIns="360000" bIns="0" anchor="ctr" anchorCtr="0">
              <a:normAutofit/>
            </a:bodyPr>
            <a:lstStyle/>
            <a:p>
              <a:pPr algn="l"/>
              <a:endParaRPr lang="zh-CN" altLang="en-US" sz="1400" dirty="0">
                <a:solidFill>
                  <a:schemeClr val="accent3">
                    <a:lumMod val="100000"/>
                  </a:schemeClr>
                </a:solidFill>
                <a:effectLst/>
              </a:endParaRPr>
            </a:p>
          </p:txBody>
        </p:sp>
        <p:sp>
          <p:nvSpPr>
            <p:cNvPr id="12" name="TextBox 60"/>
            <p:cNvSpPr txBox="1"/>
            <p:nvPr/>
          </p:nvSpPr>
          <p:spPr bwMode="auto">
            <a:xfrm>
              <a:off x="8601585" y="1761891"/>
              <a:ext cx="2196244" cy="556179"/>
            </a:xfrm>
            <a:prstGeom prst="rect">
              <a:avLst/>
            </a:prstGeom>
            <a:noFill/>
          </p:spPr>
          <p:txBody>
            <a:bodyPr wrap="square" lIns="360000" tIns="0" rIns="360000" bIns="0">
              <a:normAutofit/>
            </a:bodyPr>
            <a:lstStyle/>
            <a:p>
              <a:pPr algn="l" latinLnBrk="0">
                <a:lnSpc>
                  <a:spcPct val="120000"/>
                </a:lnSpc>
              </a:pPr>
              <a:endParaRPr sz="1000" b="0" dirty="0">
                <a:solidFill>
                  <a:schemeClr val="tx1">
                    <a:lumMod val="85000"/>
                    <a:lumOff val="15000"/>
                  </a:schemeClr>
                </a:solidFill>
                <a:effectLst/>
              </a:endParaRPr>
            </a:p>
          </p:txBody>
        </p:sp>
      </p:grpSp>
      <p:sp>
        <p:nvSpPr>
          <p:cNvPr id="2"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el-GR" altLang="zh-CN" sz="2800" dirty="0"/>
              <a:t>α</a:t>
            </a:r>
            <a:r>
              <a:rPr lang="en-US" altLang="zh-CN" sz="2800" dirty="0"/>
              <a:t>-β</a:t>
            </a:r>
            <a:r>
              <a:rPr lang="zh-CN" altLang="en-US" sz="2800" dirty="0"/>
              <a:t>剪枝算法</a:t>
            </a:r>
          </a:p>
        </p:txBody>
      </p:sp>
      <p:sp>
        <p:nvSpPr>
          <p:cNvPr id="3" name="文本框 2">
            <a:extLst>
              <a:ext uri="{FF2B5EF4-FFF2-40B4-BE49-F238E27FC236}">
                <a16:creationId xmlns:a16="http://schemas.microsoft.com/office/drawing/2014/main" id="{CF6B4467-BB30-404D-80C7-C5F219B8D5AB}"/>
              </a:ext>
            </a:extLst>
          </p:cNvPr>
          <p:cNvSpPr txBox="1"/>
          <p:nvPr/>
        </p:nvSpPr>
        <p:spPr>
          <a:xfrm>
            <a:off x="6195060" y="27206"/>
            <a:ext cx="5519460" cy="655116"/>
          </a:xfrm>
          <a:prstGeom prst="rect">
            <a:avLst/>
          </a:prstGeom>
          <a:noFill/>
        </p:spPr>
        <p:txBody>
          <a:bodyPr wrap="none" rtlCol="0" anchor="ctr">
            <a:spAutoFit/>
          </a:bodyPr>
          <a:lstStyle/>
          <a:p>
            <a:pPr>
              <a:lnSpc>
                <a:spcPct val="120000"/>
              </a:lnSpc>
            </a:pPr>
            <a:r>
              <a:rPr kumimoji="1" lang="zh-CN" altLang="en-US" sz="3200" dirty="0">
                <a:solidFill>
                  <a:schemeClr val="tx1">
                    <a:lumMod val="75000"/>
                    <a:lumOff val="25000"/>
                  </a:schemeClr>
                </a:solidFill>
                <a:latin typeface="Kaiti SC" panose="02010600040101010101" pitchFamily="2" charset="-122"/>
                <a:ea typeface="Kaiti SC" panose="02010600040101010101" pitchFamily="2" charset="-122"/>
              </a:rPr>
              <a:t>基于负极大值搜索的剪枝算法</a:t>
            </a:r>
          </a:p>
        </p:txBody>
      </p:sp>
      <p:sp>
        <p:nvSpPr>
          <p:cNvPr id="61" name="矩形 60">
            <a:extLst>
              <a:ext uri="{FF2B5EF4-FFF2-40B4-BE49-F238E27FC236}">
                <a16:creationId xmlns:a16="http://schemas.microsoft.com/office/drawing/2014/main" id="{052CF718-B5AF-394C-AD8A-A54B6E4BD1A1}"/>
              </a:ext>
            </a:extLst>
          </p:cNvPr>
          <p:cNvSpPr/>
          <p:nvPr/>
        </p:nvSpPr>
        <p:spPr>
          <a:xfrm>
            <a:off x="2123628" y="695491"/>
            <a:ext cx="7374702" cy="6186309"/>
          </a:xfrm>
          <a:prstGeom prst="rect">
            <a:avLst/>
          </a:prstGeom>
        </p:spPr>
        <p:txBody>
          <a:bodyPr wrap="square">
            <a:spAutoFit/>
          </a:bodyPr>
          <a:lstStyle/>
          <a:p>
            <a:r>
              <a:rPr lang="en" altLang="zh-CN" dirty="0" err="1"/>
              <a:t>int</a:t>
            </a:r>
            <a:r>
              <a:rPr lang="en" altLang="zh-CN" dirty="0"/>
              <a:t> </a:t>
            </a:r>
            <a:r>
              <a:rPr lang="en" altLang="zh-CN" dirty="0" err="1"/>
              <a:t>AlphaBeta</a:t>
            </a:r>
            <a:r>
              <a:rPr lang="en" altLang="zh-CN" dirty="0"/>
              <a:t>(</a:t>
            </a:r>
            <a:r>
              <a:rPr lang="en" altLang="zh-CN" dirty="0" err="1"/>
              <a:t>int</a:t>
            </a:r>
            <a:r>
              <a:rPr lang="en" altLang="zh-CN" dirty="0"/>
              <a:t> depth, </a:t>
            </a:r>
            <a:r>
              <a:rPr lang="en" altLang="zh-CN" dirty="0" err="1"/>
              <a:t>int</a:t>
            </a:r>
            <a:r>
              <a:rPr lang="en" altLang="zh-CN" dirty="0"/>
              <a:t> alpha, </a:t>
            </a:r>
            <a:r>
              <a:rPr lang="en" altLang="zh-CN" dirty="0" err="1"/>
              <a:t>int</a:t>
            </a:r>
            <a:r>
              <a:rPr lang="en" altLang="zh-CN" dirty="0"/>
              <a:t> beta)</a:t>
            </a:r>
          </a:p>
          <a:p>
            <a:r>
              <a:rPr lang="en" altLang="zh-CN" dirty="0"/>
              <a:t> {</a:t>
            </a:r>
            <a:r>
              <a:rPr lang="zh-CN" altLang="en" dirty="0"/>
              <a:t>　</a:t>
            </a:r>
            <a:endParaRPr lang="en-US" altLang="zh-CN" dirty="0"/>
          </a:p>
          <a:p>
            <a:r>
              <a:rPr lang="zh-CN" altLang="en-US" dirty="0"/>
              <a:t>        </a:t>
            </a:r>
            <a:r>
              <a:rPr lang="en" altLang="zh-CN" dirty="0"/>
              <a:t>if (depth == 0)</a:t>
            </a:r>
          </a:p>
          <a:p>
            <a:r>
              <a:rPr lang="en" altLang="zh-CN" dirty="0"/>
              <a:t> </a:t>
            </a:r>
            <a:r>
              <a:rPr lang="zh-CN" altLang="en-US" dirty="0"/>
              <a:t>       </a:t>
            </a:r>
            <a:r>
              <a:rPr lang="en" altLang="zh-CN" dirty="0"/>
              <a:t>{</a:t>
            </a:r>
            <a:r>
              <a:rPr lang="zh-CN" altLang="en" dirty="0"/>
              <a:t>　　</a:t>
            </a:r>
            <a:endParaRPr lang="en-US" altLang="zh-CN" dirty="0"/>
          </a:p>
          <a:p>
            <a:r>
              <a:rPr lang="zh-CN" altLang="en-US" dirty="0"/>
              <a:t>  </a:t>
            </a:r>
            <a:r>
              <a:rPr lang="en-US" altLang="zh-CN" dirty="0"/>
              <a:t>	</a:t>
            </a:r>
            <a:r>
              <a:rPr lang="en" altLang="zh-CN" dirty="0"/>
              <a:t>return Evaluate();</a:t>
            </a:r>
            <a:r>
              <a:rPr lang="en-US" altLang="zh-CN" dirty="0"/>
              <a:t>//</a:t>
            </a:r>
            <a:r>
              <a:rPr lang="zh-CN" altLang="en-US" dirty="0"/>
              <a:t>如果深度为</a:t>
            </a:r>
            <a:r>
              <a:rPr lang="en-US" altLang="zh-CN" dirty="0"/>
              <a:t>0</a:t>
            </a:r>
            <a:r>
              <a:rPr lang="zh-CN" altLang="en-US" dirty="0"/>
              <a:t>（或棋局结束），则返回估值</a:t>
            </a:r>
            <a:r>
              <a:rPr lang="zh-CN" altLang="en" dirty="0"/>
              <a:t>　</a:t>
            </a:r>
            <a:endParaRPr lang="en-US" altLang="zh-CN" dirty="0"/>
          </a:p>
          <a:p>
            <a:r>
              <a:rPr lang="zh-CN" altLang="en-US" dirty="0"/>
              <a:t>        </a:t>
            </a:r>
            <a:r>
              <a:rPr lang="en" altLang="zh-CN" dirty="0"/>
              <a:t>}</a:t>
            </a:r>
            <a:r>
              <a:rPr lang="zh-CN" altLang="en" dirty="0"/>
              <a:t>　</a:t>
            </a:r>
            <a:endParaRPr lang="en-US" altLang="zh-CN" dirty="0"/>
          </a:p>
          <a:p>
            <a:r>
              <a:rPr lang="zh-CN" altLang="en-US" dirty="0"/>
              <a:t>        进行棋子的所有着法（对所有情况判断）</a:t>
            </a:r>
            <a:endParaRPr lang="en-US" altLang="zh-CN" dirty="0"/>
          </a:p>
          <a:p>
            <a:r>
              <a:rPr lang="zh-CN" altLang="en-US" dirty="0"/>
              <a:t>        </a:t>
            </a:r>
            <a:r>
              <a:rPr lang="en-US" altLang="zh-CN" dirty="0"/>
              <a:t>{</a:t>
            </a:r>
          </a:p>
          <a:p>
            <a:r>
              <a:rPr lang="en-US" altLang="zh-CN" dirty="0"/>
              <a:t>	</a:t>
            </a:r>
            <a:r>
              <a:rPr lang="zh-CN" altLang="en-US" dirty="0"/>
              <a:t>进行某一种着法</a:t>
            </a:r>
            <a:r>
              <a:rPr lang="en-US" altLang="zh-CN" dirty="0"/>
              <a:t>;</a:t>
            </a:r>
          </a:p>
          <a:p>
            <a:r>
              <a:rPr lang="en-US" altLang="zh-CN" dirty="0"/>
              <a:t>	</a:t>
            </a:r>
            <a:r>
              <a:rPr lang="en" altLang="zh-CN" dirty="0"/>
              <a:t>value = -</a:t>
            </a:r>
            <a:r>
              <a:rPr lang="zh-CN" altLang="en-US" dirty="0"/>
              <a:t> </a:t>
            </a:r>
            <a:r>
              <a:rPr lang="en" altLang="zh-CN" dirty="0" err="1"/>
              <a:t>AlphaBeta</a:t>
            </a:r>
            <a:r>
              <a:rPr lang="en" altLang="zh-CN" dirty="0"/>
              <a:t>(depth - 1, -beta, -alpha);</a:t>
            </a:r>
          </a:p>
          <a:p>
            <a:r>
              <a:rPr lang="zh-CN" altLang="en-US" dirty="0"/>
              <a:t>        </a:t>
            </a:r>
            <a:r>
              <a:rPr lang="en-US" altLang="zh-CN" dirty="0"/>
              <a:t>	</a:t>
            </a:r>
            <a:r>
              <a:rPr lang="zh-CN" altLang="en" dirty="0"/>
              <a:t>撤销着法</a:t>
            </a:r>
            <a:r>
              <a:rPr lang="en-US" altLang="zh-CN" dirty="0"/>
              <a:t>;</a:t>
            </a:r>
          </a:p>
          <a:p>
            <a:r>
              <a:rPr lang="zh-CN" altLang="en-US" dirty="0"/>
              <a:t>        </a:t>
            </a:r>
            <a:r>
              <a:rPr lang="en-US" altLang="zh-CN" dirty="0"/>
              <a:t>	</a:t>
            </a:r>
            <a:r>
              <a:rPr lang="en" altLang="zh-CN" dirty="0"/>
              <a:t>if (value &gt;= beta) </a:t>
            </a:r>
          </a:p>
          <a:p>
            <a:r>
              <a:rPr lang="zh-CN" altLang="en-US" dirty="0"/>
              <a:t>       </a:t>
            </a:r>
            <a:r>
              <a:rPr lang="en-US" altLang="zh-CN" dirty="0"/>
              <a:t>	</a:t>
            </a:r>
            <a:r>
              <a:rPr lang="zh-CN" altLang="en-US" dirty="0"/>
              <a:t> </a:t>
            </a:r>
            <a:r>
              <a:rPr lang="en" altLang="zh-CN" dirty="0"/>
              <a:t>{</a:t>
            </a:r>
            <a:r>
              <a:rPr lang="zh-CN" altLang="en" dirty="0"/>
              <a:t>　　</a:t>
            </a:r>
            <a:endParaRPr lang="en-US" altLang="zh-CN" dirty="0"/>
          </a:p>
          <a:p>
            <a:r>
              <a:rPr lang="zh-CN" altLang="en" dirty="0"/>
              <a:t>　</a:t>
            </a:r>
            <a:r>
              <a:rPr lang="en-US" altLang="zh-CN" dirty="0"/>
              <a:t>		</a:t>
            </a:r>
            <a:r>
              <a:rPr lang="en" altLang="zh-CN" dirty="0"/>
              <a:t>return beta;</a:t>
            </a:r>
            <a:r>
              <a:rPr lang="zh-CN" altLang="en" dirty="0"/>
              <a:t>　</a:t>
            </a:r>
            <a:endParaRPr lang="en-US" altLang="zh-CN" dirty="0"/>
          </a:p>
          <a:p>
            <a:r>
              <a:rPr lang="zh-CN" altLang="en" dirty="0"/>
              <a:t>　</a:t>
            </a:r>
            <a:r>
              <a:rPr lang="zh-CN" altLang="en-US" dirty="0"/>
              <a:t>   </a:t>
            </a:r>
            <a:r>
              <a:rPr lang="en-US" altLang="zh-CN" dirty="0"/>
              <a:t>	</a:t>
            </a:r>
            <a:r>
              <a:rPr lang="zh-CN" altLang="en-US" dirty="0"/>
              <a:t>  </a:t>
            </a:r>
            <a:r>
              <a:rPr lang="en" altLang="zh-CN" dirty="0"/>
              <a:t>}</a:t>
            </a:r>
            <a:r>
              <a:rPr lang="zh-CN" altLang="en" dirty="0"/>
              <a:t>　　</a:t>
            </a:r>
            <a:endParaRPr lang="en-US" altLang="zh-CN" dirty="0"/>
          </a:p>
          <a:p>
            <a:r>
              <a:rPr lang="zh-CN" altLang="en-US" dirty="0"/>
              <a:t>       </a:t>
            </a:r>
            <a:r>
              <a:rPr lang="en-US" altLang="zh-CN" dirty="0"/>
              <a:t>	</a:t>
            </a:r>
            <a:r>
              <a:rPr lang="zh-CN" altLang="en-US" dirty="0"/>
              <a:t> </a:t>
            </a:r>
            <a:r>
              <a:rPr lang="en" altLang="zh-CN" dirty="0"/>
              <a:t>if (value &gt; alpha)</a:t>
            </a:r>
          </a:p>
          <a:p>
            <a:r>
              <a:rPr lang="en" altLang="zh-CN" dirty="0"/>
              <a:t> </a:t>
            </a:r>
            <a:r>
              <a:rPr lang="zh-CN" altLang="en-US" dirty="0"/>
              <a:t>       </a:t>
            </a:r>
            <a:r>
              <a:rPr lang="en-US" altLang="zh-CN" dirty="0"/>
              <a:t>	</a:t>
            </a:r>
            <a:r>
              <a:rPr lang="en" altLang="zh-CN" dirty="0"/>
              <a:t>{</a:t>
            </a:r>
            <a:r>
              <a:rPr lang="zh-CN" altLang="en" dirty="0"/>
              <a:t>　　　</a:t>
            </a:r>
            <a:endParaRPr lang="en-US" altLang="zh-CN" dirty="0"/>
          </a:p>
          <a:p>
            <a:r>
              <a:rPr lang="zh-CN" altLang="en-US" dirty="0"/>
              <a:t>   </a:t>
            </a:r>
            <a:r>
              <a:rPr lang="en-US" altLang="zh-CN" dirty="0"/>
              <a:t>		</a:t>
            </a:r>
            <a:r>
              <a:rPr lang="en" altLang="zh-CN" dirty="0"/>
              <a:t>alpha = value;</a:t>
            </a:r>
            <a:r>
              <a:rPr lang="zh-CN" altLang="en" dirty="0"/>
              <a:t>　</a:t>
            </a:r>
            <a:r>
              <a:rPr lang="en-US" altLang="zh-CN" dirty="0"/>
              <a:t>//</a:t>
            </a:r>
            <a:r>
              <a:rPr lang="zh-CN" altLang="en-US" dirty="0"/>
              <a:t>此处更新</a:t>
            </a:r>
            <a:r>
              <a:rPr lang="en-US" altLang="zh-CN" dirty="0"/>
              <a:t>alpha</a:t>
            </a:r>
            <a:r>
              <a:rPr lang="zh-CN" altLang="en-US" dirty="0"/>
              <a:t>并记录最佳着法。</a:t>
            </a:r>
            <a:endParaRPr lang="en-US" altLang="zh-CN" dirty="0"/>
          </a:p>
          <a:p>
            <a:r>
              <a:rPr lang="zh-CN" altLang="en" dirty="0"/>
              <a:t>　</a:t>
            </a:r>
            <a:r>
              <a:rPr lang="zh-CN" altLang="en-US" dirty="0"/>
              <a:t>   </a:t>
            </a:r>
            <a:r>
              <a:rPr lang="en-US" altLang="zh-CN" dirty="0"/>
              <a:t>	</a:t>
            </a:r>
            <a:r>
              <a:rPr lang="en" altLang="zh-CN" dirty="0"/>
              <a:t>}</a:t>
            </a:r>
            <a:r>
              <a:rPr lang="zh-CN" altLang="en" dirty="0"/>
              <a:t>　</a:t>
            </a:r>
            <a:endParaRPr lang="en-US" altLang="zh-CN" dirty="0"/>
          </a:p>
          <a:p>
            <a:r>
              <a:rPr lang="zh-CN" altLang="en-US" dirty="0"/>
              <a:t>        </a:t>
            </a:r>
            <a:r>
              <a:rPr lang="en-US" altLang="zh-CN" dirty="0"/>
              <a:t>}</a:t>
            </a:r>
          </a:p>
          <a:p>
            <a:r>
              <a:rPr lang="zh-CN" altLang="en-US" dirty="0"/>
              <a:t>        </a:t>
            </a:r>
            <a:r>
              <a:rPr lang="en" altLang="zh-CN" dirty="0"/>
              <a:t>return alpha;</a:t>
            </a:r>
          </a:p>
          <a:p>
            <a:r>
              <a:rPr lang="en" altLang="zh-CN" dirty="0"/>
              <a:t>}</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5000">
        <p14:switch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anim calcmode="lin" valueType="num">
                                      <p:cBhvr>
                                        <p:cTn id="10" dur="500" fill="hold"/>
                                        <p:tgtEl>
                                          <p:spTgt spid="7"/>
                                        </p:tgtEl>
                                        <p:attrNameLst>
                                          <p:attrName>ppt_x</p:attrName>
                                        </p:attrNameLst>
                                      </p:cBhvr>
                                      <p:tavLst>
                                        <p:tav tm="0">
                                          <p:val>
                                            <p:fltVal val="0.5"/>
                                          </p:val>
                                        </p:tav>
                                        <p:tav tm="100000">
                                          <p:val>
                                            <p:strVal val="#ppt_x"/>
                                          </p:val>
                                        </p:tav>
                                      </p:tavLst>
                                    </p:anim>
                                    <p:anim calcmode="lin" valueType="num">
                                      <p:cBhvr>
                                        <p:cTn id="11" dur="500" fill="hold"/>
                                        <p:tgtEl>
                                          <p:spTgt spid="7"/>
                                        </p:tgtEl>
                                        <p:attrNameLst>
                                          <p:attrName>ppt_y</p:attrName>
                                        </p:attrNameLst>
                                      </p:cBhvr>
                                      <p:tavLst>
                                        <p:tav tm="0">
                                          <p:val>
                                            <p:fltVal val="0.5"/>
                                          </p:val>
                                        </p:tav>
                                        <p:tav tm="100000">
                                          <p:val>
                                            <p:strVal val="#ppt_y"/>
                                          </p:val>
                                        </p:tav>
                                      </p:tavLst>
                                    </p:anim>
                                  </p:childTnLst>
                                </p:cTn>
                              </p:par>
                            </p:childTnLst>
                          </p:cTn>
                        </p:par>
                        <p:par>
                          <p:cTn id="12" fill="hold">
                            <p:stCondLst>
                              <p:cond delay="500"/>
                            </p:stCondLst>
                            <p:childTnLst>
                              <p:par>
                                <p:cTn id="13" presetID="1" presetClass="entr" presetSubtype="0" fill="hold" grpId="0" nodeType="afterEffect">
                                  <p:stCondLst>
                                    <p:cond delay="0"/>
                                  </p:stCondLst>
                                  <p:iterate type="lt">
                                    <p:tmAbs val="80"/>
                                  </p:iterate>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1"/>
                                        </p:tgtEl>
                                        <p:attrNameLst>
                                          <p:attrName>style.visibility</p:attrName>
                                        </p:attrNameLst>
                                      </p:cBhvr>
                                      <p:to>
                                        <p:strVal val="visible"/>
                                      </p:to>
                                    </p:set>
                                    <p:anim calcmode="lin" valueType="num">
                                      <p:cBhvr additive="base">
                                        <p:cTn id="23" dur="500" fill="hold"/>
                                        <p:tgtEl>
                                          <p:spTgt spid="61"/>
                                        </p:tgtEl>
                                        <p:attrNameLst>
                                          <p:attrName>ppt_x</p:attrName>
                                        </p:attrNameLst>
                                      </p:cBhvr>
                                      <p:tavLst>
                                        <p:tav tm="0">
                                          <p:val>
                                            <p:strVal val="#ppt_x"/>
                                          </p:val>
                                        </p:tav>
                                        <p:tav tm="100000">
                                          <p:val>
                                            <p:strVal val="#ppt_x"/>
                                          </p:val>
                                        </p:tav>
                                      </p:tavLst>
                                    </p:anim>
                                    <p:anim calcmode="lin" valueType="num">
                                      <p:cBhvr additive="base">
                                        <p:cTn id="24"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千图PPT彼岸天：ID 8661124库_组合 58"/>
          <p:cNvGrpSpPr/>
          <p:nvPr>
            <p:custDataLst>
              <p:tags r:id="rId1"/>
            </p:custDataLst>
          </p:nvPr>
        </p:nvGrpSpPr>
        <p:grpSpPr>
          <a:xfrm>
            <a:off x="8704410" y="4151732"/>
            <a:ext cx="2879569" cy="866137"/>
            <a:chOff x="8601584" y="1451933"/>
            <a:chExt cx="2196245" cy="866137"/>
          </a:xfrm>
        </p:grpSpPr>
        <p:sp>
          <p:nvSpPr>
            <p:cNvPr id="11" name="TextBox 59"/>
            <p:cNvSpPr txBox="1"/>
            <p:nvPr/>
          </p:nvSpPr>
          <p:spPr bwMode="auto">
            <a:xfrm>
              <a:off x="8601584" y="1451933"/>
              <a:ext cx="2196244" cy="309958"/>
            </a:xfrm>
            <a:prstGeom prst="rect">
              <a:avLst/>
            </a:prstGeom>
            <a:noFill/>
          </p:spPr>
          <p:txBody>
            <a:bodyPr wrap="none" lIns="360000" tIns="0" rIns="360000" bIns="0" anchor="ctr" anchorCtr="0">
              <a:normAutofit/>
            </a:bodyPr>
            <a:lstStyle/>
            <a:p>
              <a:pPr algn="l"/>
              <a:endParaRPr lang="zh-CN" altLang="en-US" sz="1400" dirty="0">
                <a:solidFill>
                  <a:schemeClr val="accent3">
                    <a:lumMod val="100000"/>
                  </a:schemeClr>
                </a:solidFill>
                <a:effectLst/>
              </a:endParaRPr>
            </a:p>
          </p:txBody>
        </p:sp>
        <p:sp>
          <p:nvSpPr>
            <p:cNvPr id="12" name="TextBox 60"/>
            <p:cNvSpPr txBox="1"/>
            <p:nvPr/>
          </p:nvSpPr>
          <p:spPr bwMode="auto">
            <a:xfrm>
              <a:off x="8601585" y="1761891"/>
              <a:ext cx="2196244" cy="556179"/>
            </a:xfrm>
            <a:prstGeom prst="rect">
              <a:avLst/>
            </a:prstGeom>
            <a:noFill/>
          </p:spPr>
          <p:txBody>
            <a:bodyPr wrap="square" lIns="360000" tIns="0" rIns="360000" bIns="0">
              <a:normAutofit/>
            </a:bodyPr>
            <a:lstStyle/>
            <a:p>
              <a:pPr algn="l" latinLnBrk="0">
                <a:lnSpc>
                  <a:spcPct val="120000"/>
                </a:lnSpc>
              </a:pPr>
              <a:endParaRPr sz="1000" b="0" dirty="0">
                <a:solidFill>
                  <a:schemeClr val="tx1">
                    <a:lumMod val="85000"/>
                    <a:lumOff val="15000"/>
                  </a:schemeClr>
                </a:solidFill>
                <a:effectLst/>
              </a:endParaRPr>
            </a:p>
          </p:txBody>
        </p:sp>
      </p:grpSp>
      <p:sp>
        <p:nvSpPr>
          <p:cNvPr id="2"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el-GR" altLang="zh-CN" sz="2800" dirty="0"/>
              <a:t>α</a:t>
            </a:r>
            <a:r>
              <a:rPr lang="en-US" altLang="zh-CN" sz="2800" dirty="0"/>
              <a:t>-β</a:t>
            </a:r>
            <a:r>
              <a:rPr lang="zh-CN" altLang="en-US" sz="2800" dirty="0"/>
              <a:t>剪枝算法</a:t>
            </a:r>
          </a:p>
        </p:txBody>
      </p:sp>
      <p:pic>
        <p:nvPicPr>
          <p:cNvPr id="63" name="图片 62">
            <a:extLst>
              <a:ext uri="{FF2B5EF4-FFF2-40B4-BE49-F238E27FC236}">
                <a16:creationId xmlns:a16="http://schemas.microsoft.com/office/drawing/2014/main" id="{6E4DC54A-79A5-8449-81BB-C042A988D0F7}"/>
              </a:ext>
            </a:extLst>
          </p:cNvPr>
          <p:cNvPicPr>
            <a:picLocks noChangeAspect="1"/>
          </p:cNvPicPr>
          <p:nvPr/>
        </p:nvPicPr>
        <p:blipFill>
          <a:blip r:embed="rId4"/>
          <a:stretch>
            <a:fillRect/>
          </a:stretch>
        </p:blipFill>
        <p:spPr>
          <a:xfrm>
            <a:off x="3530309" y="0"/>
            <a:ext cx="5707450" cy="6858000"/>
          </a:xfrm>
          <a:prstGeom prst="rect">
            <a:avLst/>
          </a:prstGeom>
        </p:spPr>
      </p:pic>
    </p:spTree>
    <p:extLst>
      <p:ext uri="{BB962C8B-B14F-4D97-AF65-F5344CB8AC3E}">
        <p14:creationId xmlns:p14="http://schemas.microsoft.com/office/powerpoint/2010/main" val="55935584"/>
      </p:ext>
    </p:extLst>
  </p:cSld>
  <p:clrMapOvr>
    <a:masterClrMapping/>
  </p:clrMapOvr>
  <mc:AlternateContent xmlns:mc="http://schemas.openxmlformats.org/markup-compatibility/2006" xmlns:p14="http://schemas.microsoft.com/office/powerpoint/2010/main">
    <mc:Choice Requires="p14">
      <p:transition spd="slow" p14:dur="1250" advClick="0" advTm="5000">
        <p14:switch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anim calcmode="lin" valueType="num">
                                      <p:cBhvr>
                                        <p:cTn id="10" dur="500" fill="hold"/>
                                        <p:tgtEl>
                                          <p:spTgt spid="7"/>
                                        </p:tgtEl>
                                        <p:attrNameLst>
                                          <p:attrName>ppt_x</p:attrName>
                                        </p:attrNameLst>
                                      </p:cBhvr>
                                      <p:tavLst>
                                        <p:tav tm="0">
                                          <p:val>
                                            <p:fltVal val="0.5"/>
                                          </p:val>
                                        </p:tav>
                                        <p:tav tm="100000">
                                          <p:val>
                                            <p:strVal val="#ppt_x"/>
                                          </p:val>
                                        </p:tav>
                                      </p:tavLst>
                                    </p:anim>
                                    <p:anim calcmode="lin" valueType="num">
                                      <p:cBhvr>
                                        <p:cTn id="11" dur="500" fill="hold"/>
                                        <p:tgtEl>
                                          <p:spTgt spid="7"/>
                                        </p:tgtEl>
                                        <p:attrNameLst>
                                          <p:attrName>ppt_y</p:attrName>
                                        </p:attrNameLst>
                                      </p:cBhvr>
                                      <p:tavLst>
                                        <p:tav tm="0">
                                          <p:val>
                                            <p:fltVal val="0.5"/>
                                          </p:val>
                                        </p:tav>
                                        <p:tav tm="100000">
                                          <p:val>
                                            <p:strVal val="#ppt_y"/>
                                          </p:val>
                                        </p:tav>
                                      </p:tavLst>
                                    </p:anim>
                                  </p:childTnLst>
                                </p:cTn>
                              </p:par>
                            </p:childTnLst>
                          </p:cTn>
                        </p:par>
                        <p:par>
                          <p:cTn id="12" fill="hold">
                            <p:stCondLst>
                              <p:cond delay="500"/>
                            </p:stCondLst>
                            <p:childTnLst>
                              <p:par>
                                <p:cTn id="13" presetID="1" presetClass="entr" presetSubtype="0" fill="hold" grpId="0" nodeType="afterEffect">
                                  <p:stCondLst>
                                    <p:cond delay="0"/>
                                  </p:stCondLst>
                                  <p:iterate type="lt">
                                    <p:tmAbs val="80"/>
                                  </p:iterate>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5" presetClass="entr" presetSubtype="10" fill="hold" nodeType="clickEffect">
                                  <p:stCondLst>
                                    <p:cond delay="0"/>
                                  </p:stCondLst>
                                  <p:childTnLst>
                                    <p:set>
                                      <p:cBhvr>
                                        <p:cTn id="18" dur="1" fill="hold">
                                          <p:stCondLst>
                                            <p:cond delay="0"/>
                                          </p:stCondLst>
                                        </p:cTn>
                                        <p:tgtEl>
                                          <p:spTgt spid="63"/>
                                        </p:tgtEl>
                                        <p:attrNameLst>
                                          <p:attrName>style.visibility</p:attrName>
                                        </p:attrNameLst>
                                      </p:cBhvr>
                                      <p:to>
                                        <p:strVal val="visible"/>
                                      </p:to>
                                    </p:set>
                                    <p:animEffect transition="in" filter="checkerboard(across)">
                                      <p:cBhvr>
                                        <p:cTn id="19"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p:cNvGrpSpPr/>
          <p:nvPr>
            <p:custDataLst>
              <p:tags r:id="rId1"/>
            </p:custDataLst>
          </p:nvPr>
        </p:nvGrpSpPr>
        <p:grpSpPr>
          <a:xfrm>
            <a:off x="701956" y="2687260"/>
            <a:ext cx="2506854" cy="1161174"/>
            <a:chOff x="772446" y="2367921"/>
            <a:chExt cx="2506854" cy="1161174"/>
          </a:xfrm>
        </p:grpSpPr>
        <p:sp>
          <p:nvSpPr>
            <p:cNvPr id="26" name="Freeform: Shape 5"/>
            <p:cNvSpPr/>
            <p:nvPr/>
          </p:nvSpPr>
          <p:spPr>
            <a:xfrm>
              <a:off x="772446" y="2367921"/>
              <a:ext cx="2506854" cy="1161174"/>
            </a:xfrm>
            <a:custGeom>
              <a:avLst/>
              <a:gdLst>
                <a:gd name="connsiteX0" fmla="*/ 0 w 1674206"/>
                <a:gd name="connsiteY0" fmla="*/ 0 h 775493"/>
                <a:gd name="connsiteX1" fmla="*/ 1240155 w 1674206"/>
                <a:gd name="connsiteY1" fmla="*/ 0 h 775493"/>
                <a:gd name="connsiteX2" fmla="*/ 1674206 w 1674206"/>
                <a:gd name="connsiteY2" fmla="*/ 387747 h 775493"/>
                <a:gd name="connsiteX3" fmla="*/ 1240155 w 1674206"/>
                <a:gd name="connsiteY3" fmla="*/ 775493 h 775493"/>
                <a:gd name="connsiteX4" fmla="*/ 0 w 1674206"/>
                <a:gd name="connsiteY4" fmla="*/ 775493 h 775493"/>
                <a:gd name="connsiteX5" fmla="*/ 434051 w 1674206"/>
                <a:gd name="connsiteY5" fmla="*/ 387747 h 775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206" h="775493">
                  <a:moveTo>
                    <a:pt x="0" y="0"/>
                  </a:moveTo>
                  <a:lnTo>
                    <a:pt x="1240155" y="0"/>
                  </a:lnTo>
                  <a:lnTo>
                    <a:pt x="1674206" y="387747"/>
                  </a:lnTo>
                  <a:lnTo>
                    <a:pt x="1240155" y="775493"/>
                  </a:lnTo>
                  <a:lnTo>
                    <a:pt x="0" y="775493"/>
                  </a:lnTo>
                  <a:lnTo>
                    <a:pt x="434051" y="387747"/>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40000" tIns="0" rIns="252000" bIns="0" anchor="ctr">
              <a:normAutofit/>
            </a:bodyPr>
            <a:lstStyle/>
            <a:p>
              <a:pPr algn="ctr">
                <a:defRPr/>
              </a:pPr>
              <a:r>
                <a:rPr lang="zh-CN" altLang="en-US" sz="1600" b="1" dirty="0">
                  <a:solidFill>
                    <a:srgbClr val="FFFFFF"/>
                  </a:solidFill>
                </a:rPr>
                <a:t>   一层搜索</a:t>
              </a:r>
            </a:p>
          </p:txBody>
        </p:sp>
        <p:sp>
          <p:nvSpPr>
            <p:cNvPr id="27" name="Oval 6"/>
            <p:cNvSpPr/>
            <p:nvPr/>
          </p:nvSpPr>
          <p:spPr>
            <a:xfrm>
              <a:off x="778770" y="2582953"/>
              <a:ext cx="682491" cy="684894"/>
            </a:xfrm>
            <a:prstGeom prst="ellipse">
              <a:avLst/>
            </a:prstGeom>
            <a:solidFill>
              <a:schemeClr val="accent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defRPr/>
              </a:pPr>
              <a:r>
                <a:rPr lang="en-US" altLang="zh-CN" b="1">
                  <a:solidFill>
                    <a:schemeClr val="bg1"/>
                  </a:solidFill>
                </a:rPr>
                <a:t>01</a:t>
              </a:r>
            </a:p>
          </p:txBody>
        </p:sp>
      </p:grpSp>
      <p:grpSp>
        <p:nvGrpSpPr>
          <p:cNvPr id="5" name="千图PPT彼岸天：ID 8661124库_组合 4"/>
          <p:cNvGrpSpPr/>
          <p:nvPr>
            <p:custDataLst>
              <p:tags r:id="rId2"/>
            </p:custDataLst>
          </p:nvPr>
        </p:nvGrpSpPr>
        <p:grpSpPr>
          <a:xfrm>
            <a:off x="3449009" y="2687260"/>
            <a:ext cx="2529966" cy="1161174"/>
            <a:chOff x="3462085" y="2367921"/>
            <a:chExt cx="2529966" cy="1161174"/>
          </a:xfrm>
        </p:grpSpPr>
        <p:sp>
          <p:nvSpPr>
            <p:cNvPr id="24" name="Freeform: Shape 7"/>
            <p:cNvSpPr/>
            <p:nvPr/>
          </p:nvSpPr>
          <p:spPr>
            <a:xfrm>
              <a:off x="3487202" y="2367921"/>
              <a:ext cx="2504849" cy="1161174"/>
            </a:xfrm>
            <a:custGeom>
              <a:avLst/>
              <a:gdLst>
                <a:gd name="connsiteX0" fmla="*/ 0 w 1674206"/>
                <a:gd name="connsiteY0" fmla="*/ 0 h 775493"/>
                <a:gd name="connsiteX1" fmla="*/ 1240155 w 1674206"/>
                <a:gd name="connsiteY1" fmla="*/ 0 h 775493"/>
                <a:gd name="connsiteX2" fmla="*/ 1674206 w 1674206"/>
                <a:gd name="connsiteY2" fmla="*/ 387747 h 775493"/>
                <a:gd name="connsiteX3" fmla="*/ 1240155 w 1674206"/>
                <a:gd name="connsiteY3" fmla="*/ 775493 h 775493"/>
                <a:gd name="connsiteX4" fmla="*/ 0 w 1674206"/>
                <a:gd name="connsiteY4" fmla="*/ 775493 h 775493"/>
                <a:gd name="connsiteX5" fmla="*/ 434051 w 1674206"/>
                <a:gd name="connsiteY5" fmla="*/ 387747 h 775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206" h="775493">
                  <a:moveTo>
                    <a:pt x="0" y="0"/>
                  </a:moveTo>
                  <a:lnTo>
                    <a:pt x="1240155" y="0"/>
                  </a:lnTo>
                  <a:lnTo>
                    <a:pt x="1674206" y="387747"/>
                  </a:lnTo>
                  <a:lnTo>
                    <a:pt x="1240155" y="775493"/>
                  </a:lnTo>
                  <a:lnTo>
                    <a:pt x="0" y="775493"/>
                  </a:lnTo>
                  <a:lnTo>
                    <a:pt x="434051" y="387747"/>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40000" tIns="0" rIns="252000" bIns="0" anchor="ctr">
              <a:normAutofit/>
            </a:bodyPr>
            <a:lstStyle/>
            <a:p>
              <a:pPr algn="ctr">
                <a:defRPr/>
              </a:pPr>
              <a:r>
                <a:rPr lang="zh-CN" altLang="en-US" sz="1600" b="1" dirty="0">
                  <a:solidFill>
                    <a:srgbClr val="FFFFFF"/>
                  </a:solidFill>
                </a:rPr>
                <a:t> 四层剪枝</a:t>
              </a:r>
            </a:p>
          </p:txBody>
        </p:sp>
        <p:sp>
          <p:nvSpPr>
            <p:cNvPr id="25" name="Oval 8"/>
            <p:cNvSpPr/>
            <p:nvPr/>
          </p:nvSpPr>
          <p:spPr>
            <a:xfrm>
              <a:off x="3462085" y="2582953"/>
              <a:ext cx="682491" cy="684894"/>
            </a:xfrm>
            <a:prstGeom prst="ellipse">
              <a:avLst/>
            </a:prstGeom>
            <a:solidFill>
              <a:schemeClr val="accent2"/>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defRPr/>
              </a:pPr>
              <a:r>
                <a:rPr lang="en-US" altLang="zh-CN" b="1">
                  <a:solidFill>
                    <a:schemeClr val="bg1"/>
                  </a:solidFill>
                </a:rPr>
                <a:t>02</a:t>
              </a:r>
            </a:p>
          </p:txBody>
        </p:sp>
      </p:grpSp>
      <p:grpSp>
        <p:nvGrpSpPr>
          <p:cNvPr id="6" name="千图PPT彼岸天：ID 8661124库_组合 14"/>
          <p:cNvGrpSpPr/>
          <p:nvPr>
            <p:custDataLst>
              <p:tags r:id="rId3"/>
            </p:custDataLst>
          </p:nvPr>
        </p:nvGrpSpPr>
        <p:grpSpPr>
          <a:xfrm>
            <a:off x="6008642" y="864599"/>
            <a:ext cx="2529965" cy="1161174"/>
            <a:chOff x="6174836" y="2367921"/>
            <a:chExt cx="2529965" cy="1161174"/>
          </a:xfrm>
        </p:grpSpPr>
        <p:sp>
          <p:nvSpPr>
            <p:cNvPr id="22" name="Freeform: Shape 9"/>
            <p:cNvSpPr/>
            <p:nvPr/>
          </p:nvSpPr>
          <p:spPr>
            <a:xfrm>
              <a:off x="6199953" y="2367921"/>
              <a:ext cx="2504848" cy="1161174"/>
            </a:xfrm>
            <a:custGeom>
              <a:avLst/>
              <a:gdLst>
                <a:gd name="connsiteX0" fmla="*/ 0 w 1674206"/>
                <a:gd name="connsiteY0" fmla="*/ 0 h 775493"/>
                <a:gd name="connsiteX1" fmla="*/ 1240155 w 1674206"/>
                <a:gd name="connsiteY1" fmla="*/ 0 h 775493"/>
                <a:gd name="connsiteX2" fmla="*/ 1674206 w 1674206"/>
                <a:gd name="connsiteY2" fmla="*/ 387747 h 775493"/>
                <a:gd name="connsiteX3" fmla="*/ 1240155 w 1674206"/>
                <a:gd name="connsiteY3" fmla="*/ 775493 h 775493"/>
                <a:gd name="connsiteX4" fmla="*/ 0 w 1674206"/>
                <a:gd name="connsiteY4" fmla="*/ 775493 h 775493"/>
                <a:gd name="connsiteX5" fmla="*/ 434051 w 1674206"/>
                <a:gd name="connsiteY5" fmla="*/ 387747 h 775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206" h="775493">
                  <a:moveTo>
                    <a:pt x="0" y="0"/>
                  </a:moveTo>
                  <a:lnTo>
                    <a:pt x="1240155" y="0"/>
                  </a:lnTo>
                  <a:lnTo>
                    <a:pt x="1674206" y="387747"/>
                  </a:lnTo>
                  <a:lnTo>
                    <a:pt x="1240155" y="775493"/>
                  </a:lnTo>
                  <a:lnTo>
                    <a:pt x="0" y="775493"/>
                  </a:lnTo>
                  <a:lnTo>
                    <a:pt x="434051" y="387747"/>
                  </a:ln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40000" tIns="0" rIns="252000" bIns="0" anchor="ctr">
              <a:normAutofit/>
            </a:bodyPr>
            <a:lstStyle/>
            <a:p>
              <a:pPr algn="ctr">
                <a:defRPr/>
              </a:pPr>
              <a:r>
                <a:rPr lang="zh-CN" altLang="en-US" sz="1600" b="1" dirty="0">
                  <a:solidFill>
                    <a:srgbClr val="FFFFFF"/>
                  </a:solidFill>
                </a:rPr>
                <a:t> 改进估值</a:t>
              </a:r>
            </a:p>
          </p:txBody>
        </p:sp>
        <p:sp>
          <p:nvSpPr>
            <p:cNvPr id="23" name="Oval 10"/>
            <p:cNvSpPr/>
            <p:nvPr/>
          </p:nvSpPr>
          <p:spPr>
            <a:xfrm>
              <a:off x="6174836" y="2582953"/>
              <a:ext cx="682491" cy="684894"/>
            </a:xfrm>
            <a:prstGeom prst="ellipse">
              <a:avLst/>
            </a:prstGeom>
            <a:solidFill>
              <a:schemeClr val="accent3"/>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defRPr/>
              </a:pPr>
              <a:r>
                <a:rPr lang="en-US" altLang="zh-CN" b="1">
                  <a:solidFill>
                    <a:schemeClr val="bg1"/>
                  </a:solidFill>
                </a:rPr>
                <a:t>03</a:t>
              </a:r>
            </a:p>
          </p:txBody>
        </p:sp>
      </p:grpSp>
      <p:grpSp>
        <p:nvGrpSpPr>
          <p:cNvPr id="7" name="千图PPT彼岸天：ID 8661124库_组合 18"/>
          <p:cNvGrpSpPr/>
          <p:nvPr>
            <p:custDataLst>
              <p:tags r:id="rId4"/>
            </p:custDataLst>
          </p:nvPr>
        </p:nvGrpSpPr>
        <p:grpSpPr>
          <a:xfrm>
            <a:off x="9329164" y="866522"/>
            <a:ext cx="2506854" cy="1161174"/>
            <a:chOff x="8912701" y="2367921"/>
            <a:chExt cx="2506854" cy="1161174"/>
          </a:xfrm>
        </p:grpSpPr>
        <p:sp>
          <p:nvSpPr>
            <p:cNvPr id="20" name="Freeform: Shape 11"/>
            <p:cNvSpPr/>
            <p:nvPr/>
          </p:nvSpPr>
          <p:spPr>
            <a:xfrm>
              <a:off x="8912701" y="2367921"/>
              <a:ext cx="2506854" cy="1161174"/>
            </a:xfrm>
            <a:custGeom>
              <a:avLst/>
              <a:gdLst>
                <a:gd name="connsiteX0" fmla="*/ 0 w 1674206"/>
                <a:gd name="connsiteY0" fmla="*/ 0 h 775493"/>
                <a:gd name="connsiteX1" fmla="*/ 1240155 w 1674206"/>
                <a:gd name="connsiteY1" fmla="*/ 0 h 775493"/>
                <a:gd name="connsiteX2" fmla="*/ 1674206 w 1674206"/>
                <a:gd name="connsiteY2" fmla="*/ 387747 h 775493"/>
                <a:gd name="connsiteX3" fmla="*/ 1240155 w 1674206"/>
                <a:gd name="connsiteY3" fmla="*/ 775493 h 775493"/>
                <a:gd name="connsiteX4" fmla="*/ 0 w 1674206"/>
                <a:gd name="connsiteY4" fmla="*/ 775493 h 775493"/>
                <a:gd name="connsiteX5" fmla="*/ 434051 w 1674206"/>
                <a:gd name="connsiteY5" fmla="*/ 387747 h 775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206" h="775493">
                  <a:moveTo>
                    <a:pt x="0" y="0"/>
                  </a:moveTo>
                  <a:lnTo>
                    <a:pt x="1240155" y="0"/>
                  </a:lnTo>
                  <a:lnTo>
                    <a:pt x="1674206" y="387747"/>
                  </a:lnTo>
                  <a:lnTo>
                    <a:pt x="1240155" y="775493"/>
                  </a:lnTo>
                  <a:lnTo>
                    <a:pt x="0" y="775493"/>
                  </a:lnTo>
                  <a:lnTo>
                    <a:pt x="434051" y="387747"/>
                  </a:ln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40000" tIns="0" rIns="252000" bIns="0" anchor="ctr">
              <a:normAutofit/>
            </a:bodyPr>
            <a:lstStyle/>
            <a:p>
              <a:pPr algn="ctr">
                <a:defRPr/>
              </a:pPr>
              <a:r>
                <a:rPr lang="zh-CN" altLang="en-US" sz="1600" b="1" dirty="0">
                  <a:solidFill>
                    <a:srgbClr val="FFFFFF"/>
                  </a:solidFill>
                </a:rPr>
                <a:t> 调整参数</a:t>
              </a:r>
            </a:p>
          </p:txBody>
        </p:sp>
        <p:sp>
          <p:nvSpPr>
            <p:cNvPr id="21" name="Oval 12"/>
            <p:cNvSpPr/>
            <p:nvPr/>
          </p:nvSpPr>
          <p:spPr>
            <a:xfrm>
              <a:off x="8912701" y="2606061"/>
              <a:ext cx="684894" cy="684894"/>
            </a:xfrm>
            <a:prstGeom prst="ellipse">
              <a:avLst/>
            </a:prstGeom>
            <a:solidFill>
              <a:schemeClr val="accent4"/>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defRPr/>
              </a:pPr>
              <a:r>
                <a:rPr lang="en-US" altLang="zh-CN" b="1">
                  <a:solidFill>
                    <a:schemeClr val="bg1"/>
                  </a:solidFill>
                </a:rPr>
                <a:t>04</a:t>
              </a:r>
            </a:p>
          </p:txBody>
        </p:sp>
      </p:grpSp>
      <p:grpSp>
        <p:nvGrpSpPr>
          <p:cNvPr id="8" name="千图PPT彼岸天：ID 8661124库_组合 20"/>
          <p:cNvGrpSpPr/>
          <p:nvPr>
            <p:custDataLst>
              <p:tags r:id="rId5"/>
            </p:custDataLst>
          </p:nvPr>
        </p:nvGrpSpPr>
        <p:grpSpPr>
          <a:xfrm>
            <a:off x="715898" y="4321864"/>
            <a:ext cx="2559633" cy="1794773"/>
            <a:chOff x="715898" y="4321864"/>
            <a:chExt cx="2559633" cy="1794773"/>
          </a:xfrm>
        </p:grpSpPr>
        <p:sp>
          <p:nvSpPr>
            <p:cNvPr id="18" name="TextBox 13"/>
            <p:cNvSpPr txBox="1"/>
            <p:nvPr/>
          </p:nvSpPr>
          <p:spPr>
            <a:xfrm>
              <a:off x="715898" y="4321864"/>
              <a:ext cx="2559633" cy="244795"/>
            </a:xfrm>
            <a:prstGeom prst="rect">
              <a:avLst/>
            </a:prstGeom>
            <a:noFill/>
          </p:spPr>
          <p:txBody>
            <a:bodyPr wrap="square" lIns="0" tIns="0" rIns="0" bIns="0">
              <a:normAutofit/>
            </a:bodyPr>
            <a:lstStyle/>
            <a:p>
              <a:pPr algn="ctr"/>
              <a:endParaRPr lang="zh-CN" altLang="en-US" sz="1600" b="1" dirty="0">
                <a:solidFill>
                  <a:schemeClr val="accent1"/>
                </a:solidFill>
              </a:endParaRPr>
            </a:p>
          </p:txBody>
        </p:sp>
        <p:sp>
          <p:nvSpPr>
            <p:cNvPr id="19" name="Rectangle 19"/>
            <p:cNvSpPr/>
            <p:nvPr/>
          </p:nvSpPr>
          <p:spPr>
            <a:xfrm>
              <a:off x="715898" y="4566658"/>
              <a:ext cx="2559633" cy="1549979"/>
            </a:xfrm>
            <a:prstGeom prst="rect">
              <a:avLst/>
            </a:prstGeom>
          </p:spPr>
          <p:txBody>
            <a:bodyPr wrap="square">
              <a:normAutofit/>
            </a:bodyPr>
            <a:lstStyle/>
            <a:p>
              <a:pPr algn="ctr">
                <a:lnSpc>
                  <a:spcPct val="120000"/>
                </a:lnSpc>
              </a:pPr>
              <a:endParaRPr sz="1100" dirty="0"/>
            </a:p>
          </p:txBody>
        </p:sp>
      </p:grpSp>
      <p:grpSp>
        <p:nvGrpSpPr>
          <p:cNvPr id="10" name="千图PPT彼岸天：ID 8661124库_组合 24"/>
          <p:cNvGrpSpPr/>
          <p:nvPr>
            <p:custDataLst>
              <p:tags r:id="rId6"/>
            </p:custDataLst>
          </p:nvPr>
        </p:nvGrpSpPr>
        <p:grpSpPr>
          <a:xfrm>
            <a:off x="6182120" y="4321864"/>
            <a:ext cx="2559633" cy="1794773"/>
            <a:chOff x="715898" y="4321864"/>
            <a:chExt cx="2559633" cy="1794773"/>
          </a:xfrm>
        </p:grpSpPr>
        <p:sp>
          <p:nvSpPr>
            <p:cNvPr id="14" name="TextBox 25"/>
            <p:cNvSpPr txBox="1"/>
            <p:nvPr/>
          </p:nvSpPr>
          <p:spPr>
            <a:xfrm>
              <a:off x="715898" y="4321864"/>
              <a:ext cx="2559633" cy="244795"/>
            </a:xfrm>
            <a:prstGeom prst="rect">
              <a:avLst/>
            </a:prstGeom>
            <a:noFill/>
          </p:spPr>
          <p:txBody>
            <a:bodyPr wrap="square" lIns="0" tIns="0" rIns="0" bIns="0">
              <a:normAutofit/>
            </a:bodyPr>
            <a:lstStyle/>
            <a:p>
              <a:pPr algn="ctr"/>
              <a:endParaRPr lang="zh-CN" altLang="en-US" sz="1600" b="1" dirty="0">
                <a:solidFill>
                  <a:schemeClr val="accent3">
                    <a:lumMod val="100000"/>
                  </a:schemeClr>
                </a:solidFill>
              </a:endParaRPr>
            </a:p>
          </p:txBody>
        </p:sp>
        <p:sp>
          <p:nvSpPr>
            <p:cNvPr id="15" name="Rectangle 26"/>
            <p:cNvSpPr/>
            <p:nvPr/>
          </p:nvSpPr>
          <p:spPr>
            <a:xfrm>
              <a:off x="715898" y="4566658"/>
              <a:ext cx="2559633" cy="1549979"/>
            </a:xfrm>
            <a:prstGeom prst="rect">
              <a:avLst/>
            </a:prstGeom>
          </p:spPr>
          <p:txBody>
            <a:bodyPr wrap="square">
              <a:normAutofit/>
            </a:bodyPr>
            <a:lstStyle/>
            <a:p>
              <a:pPr algn="ctr">
                <a:lnSpc>
                  <a:spcPct val="120000"/>
                </a:lnSpc>
              </a:pPr>
              <a:endParaRPr sz="1100" dirty="0"/>
            </a:p>
          </p:txBody>
        </p:sp>
      </p:grpSp>
      <p:grpSp>
        <p:nvGrpSpPr>
          <p:cNvPr id="11" name="千图PPT彼岸天：ID 8661124库_组合 27"/>
          <p:cNvGrpSpPr/>
          <p:nvPr>
            <p:custDataLst>
              <p:tags r:id="rId7"/>
            </p:custDataLst>
          </p:nvPr>
        </p:nvGrpSpPr>
        <p:grpSpPr>
          <a:xfrm>
            <a:off x="8915231" y="4321864"/>
            <a:ext cx="2559633" cy="1794773"/>
            <a:chOff x="715898" y="4321864"/>
            <a:chExt cx="2559633" cy="1794773"/>
          </a:xfrm>
        </p:grpSpPr>
        <p:sp>
          <p:nvSpPr>
            <p:cNvPr id="12" name="TextBox 28"/>
            <p:cNvSpPr txBox="1"/>
            <p:nvPr/>
          </p:nvSpPr>
          <p:spPr>
            <a:xfrm>
              <a:off x="715898" y="4321864"/>
              <a:ext cx="2559633" cy="244795"/>
            </a:xfrm>
            <a:prstGeom prst="rect">
              <a:avLst/>
            </a:prstGeom>
            <a:noFill/>
          </p:spPr>
          <p:txBody>
            <a:bodyPr wrap="square" lIns="0" tIns="0" rIns="0" bIns="0">
              <a:normAutofit/>
            </a:bodyPr>
            <a:lstStyle/>
            <a:p>
              <a:pPr algn="ctr"/>
              <a:endParaRPr lang="zh-CN" altLang="en-US" sz="1600" b="1" dirty="0">
                <a:solidFill>
                  <a:schemeClr val="accent4">
                    <a:lumMod val="100000"/>
                  </a:schemeClr>
                </a:solidFill>
              </a:endParaRPr>
            </a:p>
          </p:txBody>
        </p:sp>
        <p:sp>
          <p:nvSpPr>
            <p:cNvPr id="13" name="Rectangle 29"/>
            <p:cNvSpPr/>
            <p:nvPr/>
          </p:nvSpPr>
          <p:spPr>
            <a:xfrm>
              <a:off x="715898" y="4566658"/>
              <a:ext cx="2559633" cy="1549979"/>
            </a:xfrm>
            <a:prstGeom prst="rect">
              <a:avLst/>
            </a:prstGeom>
          </p:spPr>
          <p:txBody>
            <a:bodyPr wrap="square">
              <a:normAutofit/>
            </a:bodyPr>
            <a:lstStyle/>
            <a:p>
              <a:pPr algn="ctr">
                <a:lnSpc>
                  <a:spcPct val="120000"/>
                </a:lnSpc>
              </a:pPr>
              <a:endParaRPr sz="1100" dirty="0"/>
            </a:p>
          </p:txBody>
        </p:sp>
      </p:grpSp>
      <p:sp>
        <p:nvSpPr>
          <p:cNvPr id="2"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我的挑夹棋</a:t>
            </a:r>
            <a:r>
              <a:rPr lang="en-US" altLang="zh-CN" sz="2800" dirty="0"/>
              <a:t>AI</a:t>
            </a:r>
            <a:r>
              <a:rPr lang="zh-CN" altLang="en-US" sz="2800" dirty="0"/>
              <a:t>之路</a:t>
            </a:r>
          </a:p>
        </p:txBody>
      </p:sp>
      <p:sp>
        <p:nvSpPr>
          <p:cNvPr id="3" name="上弧形箭头 2">
            <a:extLst>
              <a:ext uri="{FF2B5EF4-FFF2-40B4-BE49-F238E27FC236}">
                <a16:creationId xmlns:a16="http://schemas.microsoft.com/office/drawing/2014/main" id="{D41C0D4F-FB0A-D54C-B060-BD094363518C}"/>
              </a:ext>
            </a:extLst>
          </p:cNvPr>
          <p:cNvSpPr/>
          <p:nvPr/>
        </p:nvSpPr>
        <p:spPr>
          <a:xfrm rot="10800000">
            <a:off x="7565415" y="-50181"/>
            <a:ext cx="2099515" cy="923126"/>
          </a:xfrm>
          <a:prstGeom prst="curved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8" name="上弧形箭头 27">
            <a:extLst>
              <a:ext uri="{FF2B5EF4-FFF2-40B4-BE49-F238E27FC236}">
                <a16:creationId xmlns:a16="http://schemas.microsoft.com/office/drawing/2014/main" id="{FF0A8A71-DF2C-BE4E-AF59-16EBAC42E0CB}"/>
              </a:ext>
            </a:extLst>
          </p:cNvPr>
          <p:cNvSpPr/>
          <p:nvPr/>
        </p:nvSpPr>
        <p:spPr>
          <a:xfrm>
            <a:off x="7691995" y="2113784"/>
            <a:ext cx="2099515" cy="915166"/>
          </a:xfrm>
          <a:prstGeom prst="curvedUp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rgbClr val="FF0000"/>
              </a:solidFill>
            </a:endParaRPr>
          </a:p>
        </p:txBody>
      </p:sp>
      <p:grpSp>
        <p:nvGrpSpPr>
          <p:cNvPr id="30" name="千图PPT彼岸天：ID 8661124库_组合 14">
            <a:extLst>
              <a:ext uri="{FF2B5EF4-FFF2-40B4-BE49-F238E27FC236}">
                <a16:creationId xmlns:a16="http://schemas.microsoft.com/office/drawing/2014/main" id="{83718076-BF02-414E-B9C1-D65CB7656465}"/>
              </a:ext>
            </a:extLst>
          </p:cNvPr>
          <p:cNvGrpSpPr/>
          <p:nvPr>
            <p:custDataLst>
              <p:tags r:id="rId8"/>
            </p:custDataLst>
          </p:nvPr>
        </p:nvGrpSpPr>
        <p:grpSpPr>
          <a:xfrm>
            <a:off x="6085208" y="4732261"/>
            <a:ext cx="2529965" cy="1161174"/>
            <a:chOff x="6174836" y="2367921"/>
            <a:chExt cx="2529965" cy="1161174"/>
          </a:xfrm>
        </p:grpSpPr>
        <p:sp>
          <p:nvSpPr>
            <p:cNvPr id="31" name="Freeform: Shape 9">
              <a:extLst>
                <a:ext uri="{FF2B5EF4-FFF2-40B4-BE49-F238E27FC236}">
                  <a16:creationId xmlns:a16="http://schemas.microsoft.com/office/drawing/2014/main" id="{19031C29-3FD1-4C40-AC8F-1AAEE59F2A3F}"/>
                </a:ext>
              </a:extLst>
            </p:cNvPr>
            <p:cNvSpPr/>
            <p:nvPr/>
          </p:nvSpPr>
          <p:spPr>
            <a:xfrm>
              <a:off x="6199953" y="2367921"/>
              <a:ext cx="2504848" cy="1161174"/>
            </a:xfrm>
            <a:custGeom>
              <a:avLst/>
              <a:gdLst>
                <a:gd name="connsiteX0" fmla="*/ 0 w 1674206"/>
                <a:gd name="connsiteY0" fmla="*/ 0 h 775493"/>
                <a:gd name="connsiteX1" fmla="*/ 1240155 w 1674206"/>
                <a:gd name="connsiteY1" fmla="*/ 0 h 775493"/>
                <a:gd name="connsiteX2" fmla="*/ 1674206 w 1674206"/>
                <a:gd name="connsiteY2" fmla="*/ 387747 h 775493"/>
                <a:gd name="connsiteX3" fmla="*/ 1240155 w 1674206"/>
                <a:gd name="connsiteY3" fmla="*/ 775493 h 775493"/>
                <a:gd name="connsiteX4" fmla="*/ 0 w 1674206"/>
                <a:gd name="connsiteY4" fmla="*/ 775493 h 775493"/>
                <a:gd name="connsiteX5" fmla="*/ 434051 w 1674206"/>
                <a:gd name="connsiteY5" fmla="*/ 387747 h 775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206" h="775493">
                  <a:moveTo>
                    <a:pt x="0" y="0"/>
                  </a:moveTo>
                  <a:lnTo>
                    <a:pt x="1240155" y="0"/>
                  </a:lnTo>
                  <a:lnTo>
                    <a:pt x="1674206" y="387747"/>
                  </a:lnTo>
                  <a:lnTo>
                    <a:pt x="1240155" y="775493"/>
                  </a:lnTo>
                  <a:lnTo>
                    <a:pt x="0" y="775493"/>
                  </a:lnTo>
                  <a:lnTo>
                    <a:pt x="434051" y="387747"/>
                  </a:ln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40000" tIns="0" rIns="252000" bIns="0" anchor="ctr">
              <a:normAutofit/>
            </a:bodyPr>
            <a:lstStyle/>
            <a:p>
              <a:pPr algn="ctr">
                <a:defRPr/>
              </a:pPr>
              <a:r>
                <a:rPr lang="zh-CN" altLang="en-US" sz="1600" b="1" dirty="0">
                  <a:solidFill>
                    <a:srgbClr val="FFFFFF"/>
                  </a:solidFill>
                </a:rPr>
                <a:t> 提高速度</a:t>
              </a:r>
            </a:p>
          </p:txBody>
        </p:sp>
        <p:sp>
          <p:nvSpPr>
            <p:cNvPr id="32" name="Oval 10">
              <a:extLst>
                <a:ext uri="{FF2B5EF4-FFF2-40B4-BE49-F238E27FC236}">
                  <a16:creationId xmlns:a16="http://schemas.microsoft.com/office/drawing/2014/main" id="{13832711-3799-3948-8C21-AD49DE5CE449}"/>
                </a:ext>
              </a:extLst>
            </p:cNvPr>
            <p:cNvSpPr/>
            <p:nvPr/>
          </p:nvSpPr>
          <p:spPr>
            <a:xfrm>
              <a:off x="6174836" y="2582953"/>
              <a:ext cx="682491" cy="684894"/>
            </a:xfrm>
            <a:prstGeom prst="ellipse">
              <a:avLst/>
            </a:prstGeom>
            <a:solidFill>
              <a:schemeClr val="accent3"/>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defRPr/>
              </a:pPr>
              <a:r>
                <a:rPr lang="en-US" altLang="zh-CN" b="1" dirty="0">
                  <a:solidFill>
                    <a:schemeClr val="bg1"/>
                  </a:solidFill>
                </a:rPr>
                <a:t>03</a:t>
              </a:r>
            </a:p>
          </p:txBody>
        </p:sp>
      </p:grpSp>
      <p:grpSp>
        <p:nvGrpSpPr>
          <p:cNvPr id="33" name="千图PPT彼岸天：ID 8661124库_组合 18">
            <a:extLst>
              <a:ext uri="{FF2B5EF4-FFF2-40B4-BE49-F238E27FC236}">
                <a16:creationId xmlns:a16="http://schemas.microsoft.com/office/drawing/2014/main" id="{5324E83F-D097-DF47-9D30-C98BF7DDE508}"/>
              </a:ext>
            </a:extLst>
          </p:cNvPr>
          <p:cNvGrpSpPr/>
          <p:nvPr>
            <p:custDataLst>
              <p:tags r:id="rId9"/>
            </p:custDataLst>
          </p:nvPr>
        </p:nvGrpSpPr>
        <p:grpSpPr>
          <a:xfrm>
            <a:off x="9329164" y="4732261"/>
            <a:ext cx="2506854" cy="1161174"/>
            <a:chOff x="8912701" y="2367921"/>
            <a:chExt cx="2506854" cy="1161174"/>
          </a:xfrm>
        </p:grpSpPr>
        <p:sp>
          <p:nvSpPr>
            <p:cNvPr id="34" name="Freeform: Shape 11">
              <a:extLst>
                <a:ext uri="{FF2B5EF4-FFF2-40B4-BE49-F238E27FC236}">
                  <a16:creationId xmlns:a16="http://schemas.microsoft.com/office/drawing/2014/main" id="{887813F1-E98E-5145-8075-A63122CCFABC}"/>
                </a:ext>
              </a:extLst>
            </p:cNvPr>
            <p:cNvSpPr/>
            <p:nvPr/>
          </p:nvSpPr>
          <p:spPr>
            <a:xfrm>
              <a:off x="8912701" y="2367921"/>
              <a:ext cx="2506854" cy="1161174"/>
            </a:xfrm>
            <a:custGeom>
              <a:avLst/>
              <a:gdLst>
                <a:gd name="connsiteX0" fmla="*/ 0 w 1674206"/>
                <a:gd name="connsiteY0" fmla="*/ 0 h 775493"/>
                <a:gd name="connsiteX1" fmla="*/ 1240155 w 1674206"/>
                <a:gd name="connsiteY1" fmla="*/ 0 h 775493"/>
                <a:gd name="connsiteX2" fmla="*/ 1674206 w 1674206"/>
                <a:gd name="connsiteY2" fmla="*/ 387747 h 775493"/>
                <a:gd name="connsiteX3" fmla="*/ 1240155 w 1674206"/>
                <a:gd name="connsiteY3" fmla="*/ 775493 h 775493"/>
                <a:gd name="connsiteX4" fmla="*/ 0 w 1674206"/>
                <a:gd name="connsiteY4" fmla="*/ 775493 h 775493"/>
                <a:gd name="connsiteX5" fmla="*/ 434051 w 1674206"/>
                <a:gd name="connsiteY5" fmla="*/ 387747 h 775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206" h="775493">
                  <a:moveTo>
                    <a:pt x="0" y="0"/>
                  </a:moveTo>
                  <a:lnTo>
                    <a:pt x="1240155" y="0"/>
                  </a:lnTo>
                  <a:lnTo>
                    <a:pt x="1674206" y="387747"/>
                  </a:lnTo>
                  <a:lnTo>
                    <a:pt x="1240155" y="775493"/>
                  </a:lnTo>
                  <a:lnTo>
                    <a:pt x="0" y="775493"/>
                  </a:lnTo>
                  <a:lnTo>
                    <a:pt x="434051" y="387747"/>
                  </a:ln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40000" tIns="0" rIns="252000" bIns="0" anchor="ctr">
              <a:normAutofit/>
            </a:bodyPr>
            <a:lstStyle/>
            <a:p>
              <a:pPr algn="ctr">
                <a:defRPr/>
              </a:pPr>
              <a:r>
                <a:rPr lang="zh-CN" altLang="en-US" sz="1600" b="1" dirty="0">
                  <a:solidFill>
                    <a:srgbClr val="FFFFFF"/>
                  </a:solidFill>
                </a:rPr>
                <a:t>加深层数</a:t>
              </a:r>
            </a:p>
          </p:txBody>
        </p:sp>
        <p:sp>
          <p:nvSpPr>
            <p:cNvPr id="35" name="Oval 12">
              <a:extLst>
                <a:ext uri="{FF2B5EF4-FFF2-40B4-BE49-F238E27FC236}">
                  <a16:creationId xmlns:a16="http://schemas.microsoft.com/office/drawing/2014/main" id="{4BF06796-D7A4-1C4E-AAF7-25F94FB0714E}"/>
                </a:ext>
              </a:extLst>
            </p:cNvPr>
            <p:cNvSpPr/>
            <p:nvPr/>
          </p:nvSpPr>
          <p:spPr>
            <a:xfrm>
              <a:off x="8912701" y="2606061"/>
              <a:ext cx="684894" cy="684894"/>
            </a:xfrm>
            <a:prstGeom prst="ellipse">
              <a:avLst/>
            </a:prstGeom>
            <a:solidFill>
              <a:schemeClr val="accent4"/>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defRPr/>
              </a:pPr>
              <a:r>
                <a:rPr lang="en-US" altLang="zh-CN" b="1">
                  <a:solidFill>
                    <a:schemeClr val="bg1"/>
                  </a:solidFill>
                </a:rPr>
                <a:t>04</a:t>
              </a:r>
            </a:p>
          </p:txBody>
        </p:sp>
      </p:grpSp>
      <p:sp>
        <p:nvSpPr>
          <p:cNvPr id="39" name="Shape 2541">
            <a:extLst>
              <a:ext uri="{FF2B5EF4-FFF2-40B4-BE49-F238E27FC236}">
                <a16:creationId xmlns:a16="http://schemas.microsoft.com/office/drawing/2014/main" id="{04D70248-4BD0-144F-B320-C21BFDD0A67B}"/>
              </a:ext>
            </a:extLst>
          </p:cNvPr>
          <p:cNvSpPr/>
          <p:nvPr/>
        </p:nvSpPr>
        <p:spPr>
          <a:xfrm flipH="1" flipV="1">
            <a:off x="5135658" y="4306945"/>
            <a:ext cx="742583" cy="785706"/>
          </a:xfrm>
          <a:custGeom>
            <a:avLst/>
            <a:gdLst/>
            <a:ahLst/>
            <a:cxnLst>
              <a:cxn ang="0">
                <a:pos x="wd2" y="hd2"/>
              </a:cxn>
              <a:cxn ang="5400000">
                <a:pos x="wd2" y="hd2"/>
              </a:cxn>
              <a:cxn ang="10800000">
                <a:pos x="wd2" y="hd2"/>
              </a:cxn>
              <a:cxn ang="16200000">
                <a:pos x="wd2" y="hd2"/>
              </a:cxn>
            </a:cxnLst>
            <a:rect l="0" t="0" r="r" b="b"/>
            <a:pathLst>
              <a:path w="21600" h="21600" extrusionOk="0">
                <a:moveTo>
                  <a:pt x="11648" y="10800"/>
                </a:moveTo>
                <a:lnTo>
                  <a:pt x="21424" y="1024"/>
                </a:lnTo>
                <a:cubicBezTo>
                  <a:pt x="21533" y="916"/>
                  <a:pt x="21600" y="766"/>
                  <a:pt x="21600" y="600"/>
                </a:cubicBezTo>
                <a:cubicBezTo>
                  <a:pt x="21600" y="269"/>
                  <a:pt x="21332" y="0"/>
                  <a:pt x="21000" y="0"/>
                </a:cubicBezTo>
                <a:cubicBezTo>
                  <a:pt x="20835" y="0"/>
                  <a:pt x="20685" y="67"/>
                  <a:pt x="20576" y="176"/>
                </a:cubicBezTo>
                <a:lnTo>
                  <a:pt x="10800" y="9952"/>
                </a:lnTo>
                <a:lnTo>
                  <a:pt x="1024" y="176"/>
                </a:lnTo>
                <a:cubicBezTo>
                  <a:pt x="916" y="67"/>
                  <a:pt x="766" y="0"/>
                  <a:pt x="600" y="0"/>
                </a:cubicBezTo>
                <a:cubicBezTo>
                  <a:pt x="268" y="0"/>
                  <a:pt x="0" y="269"/>
                  <a:pt x="0" y="600"/>
                </a:cubicBezTo>
                <a:cubicBezTo>
                  <a:pt x="0" y="766"/>
                  <a:pt x="67" y="916"/>
                  <a:pt x="176" y="1025"/>
                </a:cubicBezTo>
                <a:lnTo>
                  <a:pt x="9952" y="10800"/>
                </a:lnTo>
                <a:lnTo>
                  <a:pt x="176" y="20576"/>
                </a:lnTo>
                <a:cubicBezTo>
                  <a:pt x="67" y="20684"/>
                  <a:pt x="0" y="20834"/>
                  <a:pt x="0" y="21000"/>
                </a:cubicBezTo>
                <a:cubicBezTo>
                  <a:pt x="0" y="21332"/>
                  <a:pt x="268" y="21600"/>
                  <a:pt x="600" y="21600"/>
                </a:cubicBezTo>
                <a:cubicBezTo>
                  <a:pt x="766" y="21600"/>
                  <a:pt x="916" y="21533"/>
                  <a:pt x="1024" y="21424"/>
                </a:cubicBezTo>
                <a:lnTo>
                  <a:pt x="10800" y="11648"/>
                </a:lnTo>
                <a:lnTo>
                  <a:pt x="20576" y="21424"/>
                </a:lnTo>
                <a:cubicBezTo>
                  <a:pt x="20685" y="21533"/>
                  <a:pt x="20835" y="21600"/>
                  <a:pt x="21000" y="21600"/>
                </a:cubicBezTo>
                <a:cubicBezTo>
                  <a:pt x="21332" y="21600"/>
                  <a:pt x="21600" y="21332"/>
                  <a:pt x="21600" y="21000"/>
                </a:cubicBezTo>
                <a:cubicBezTo>
                  <a:pt x="21600" y="20834"/>
                  <a:pt x="21533" y="20684"/>
                  <a:pt x="21424" y="20576"/>
                </a:cubicBezTo>
                <a:cubicBezTo>
                  <a:pt x="21424" y="20576"/>
                  <a:pt x="11648" y="10800"/>
                  <a:pt x="11648" y="10800"/>
                </a:cubicBezTo>
                <a:close/>
              </a:path>
            </a:pathLst>
          </a:custGeom>
          <a:solidFill>
            <a:srgbClr val="53585F"/>
          </a:solidFill>
          <a:ln w="12700">
            <a:miter lim="400000"/>
          </a:ln>
        </p:spPr>
        <p:txBody>
          <a:bodyPr lIns="19045" tIns="19045" rIns="19045" bIns="19045" anchor="ctr"/>
          <a:lstStyle/>
          <a:p>
            <a:pPr marL="0" marR="0" lvl="0" indent="0" algn="l" defTabSz="228532" rtl="0" eaLnBrk="1" fontAlgn="auto" latinLnBrk="0" hangingPunct="1">
              <a:lnSpc>
                <a:spcPct val="100000"/>
              </a:lnSpc>
              <a:spcBef>
                <a:spcPts val="0"/>
              </a:spcBef>
              <a:spcAft>
                <a:spcPts val="0"/>
              </a:spcAft>
              <a:buClrTx/>
              <a:buSzTx/>
              <a:buFontTx/>
              <a:buNone/>
              <a:tabLs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Gill Sans"/>
              <a:sym typeface="Gill Sans"/>
            </a:endParaRPr>
          </a:p>
        </p:txBody>
      </p:sp>
      <p:sp>
        <p:nvSpPr>
          <p:cNvPr id="40" name="Shape 2539">
            <a:extLst>
              <a:ext uri="{FF2B5EF4-FFF2-40B4-BE49-F238E27FC236}">
                <a16:creationId xmlns:a16="http://schemas.microsoft.com/office/drawing/2014/main" id="{6FA4A236-0BF3-FC48-BF5C-C776488A37F0}"/>
              </a:ext>
            </a:extLst>
          </p:cNvPr>
          <p:cNvSpPr/>
          <p:nvPr/>
        </p:nvSpPr>
        <p:spPr>
          <a:xfrm>
            <a:off x="4940492" y="1474779"/>
            <a:ext cx="1117597" cy="951259"/>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6"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rgbClr val="53585F"/>
          </a:solidFill>
          <a:ln w="12700">
            <a:miter lim="400000"/>
          </a:ln>
        </p:spPr>
        <p:txBody>
          <a:bodyPr lIns="19045" tIns="19045" rIns="19045" bIns="19045" anchor="ctr"/>
          <a:lstStyle/>
          <a:p>
            <a:pPr marL="0" marR="0" lvl="0" indent="0" algn="l" defTabSz="228532" rtl="0" eaLnBrk="1" fontAlgn="auto" latinLnBrk="0" hangingPunct="1">
              <a:lnSpc>
                <a:spcPct val="100000"/>
              </a:lnSpc>
              <a:spcBef>
                <a:spcPts val="0"/>
              </a:spcBef>
              <a:spcAft>
                <a:spcPts val="0"/>
              </a:spcAft>
              <a:buClrTx/>
              <a:buSzTx/>
              <a:buFontTx/>
              <a:buNone/>
              <a:tabLs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Gill Sans"/>
              <a:sym typeface="Gill Sans"/>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5000">
        <p14:flip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ppt_x"/>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ppt_x"/>
                                          </p:val>
                                        </p:tav>
                                        <p:tav tm="100000">
                                          <p:val>
                                            <p:strVal val="#ppt_x"/>
                                          </p:val>
                                        </p:tav>
                                      </p:tavLst>
                                    </p:anim>
                                    <p:anim calcmode="lin" valueType="num">
                                      <p:cBhvr additive="base">
                                        <p:cTn id="3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30"/>
                                        </p:tgtEl>
                                        <p:attrNameLst>
                                          <p:attrName>style.visibility</p:attrName>
                                        </p:attrNameLst>
                                      </p:cBhvr>
                                      <p:to>
                                        <p:strVal val="visible"/>
                                      </p:to>
                                    </p:set>
                                    <p:anim calcmode="lin" valueType="num">
                                      <p:cBhvr additive="base">
                                        <p:cTn id="36" dur="500" fill="hold"/>
                                        <p:tgtEl>
                                          <p:spTgt spid="30"/>
                                        </p:tgtEl>
                                        <p:attrNameLst>
                                          <p:attrName>ppt_x</p:attrName>
                                        </p:attrNameLst>
                                      </p:cBhvr>
                                      <p:tavLst>
                                        <p:tav tm="0">
                                          <p:val>
                                            <p:strVal val="#ppt_x"/>
                                          </p:val>
                                        </p:tav>
                                        <p:tav tm="100000">
                                          <p:val>
                                            <p:strVal val="#ppt_x"/>
                                          </p:val>
                                        </p:tav>
                                      </p:tavLst>
                                    </p:anim>
                                    <p:anim calcmode="lin" valueType="num">
                                      <p:cBhvr additive="base">
                                        <p:cTn id="37"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additive="base">
                                        <p:cTn id="42" dur="500" fill="hold"/>
                                        <p:tgtEl>
                                          <p:spTgt spid="33"/>
                                        </p:tgtEl>
                                        <p:attrNameLst>
                                          <p:attrName>ppt_x</p:attrName>
                                        </p:attrNameLst>
                                      </p:cBhvr>
                                      <p:tavLst>
                                        <p:tav tm="0">
                                          <p:val>
                                            <p:strVal val="#ppt_x"/>
                                          </p:val>
                                        </p:tav>
                                        <p:tav tm="100000">
                                          <p:val>
                                            <p:strVal val="#ppt_x"/>
                                          </p:val>
                                        </p:tav>
                                      </p:tavLst>
                                    </p:anim>
                                    <p:anim calcmode="lin" valueType="num">
                                      <p:cBhvr additive="base">
                                        <p:cTn id="43"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3"/>
                                        </p:tgtEl>
                                        <p:attrNameLst>
                                          <p:attrName>style.visibility</p:attrName>
                                        </p:attrNameLst>
                                      </p:cBhvr>
                                      <p:to>
                                        <p:strVal val="visible"/>
                                      </p:to>
                                    </p:set>
                                    <p:anim calcmode="lin" valueType="num">
                                      <p:cBhvr additive="base">
                                        <p:cTn id="48" dur="500" fill="hold"/>
                                        <p:tgtEl>
                                          <p:spTgt spid="3"/>
                                        </p:tgtEl>
                                        <p:attrNameLst>
                                          <p:attrName>ppt_x</p:attrName>
                                        </p:attrNameLst>
                                      </p:cBhvr>
                                      <p:tavLst>
                                        <p:tav tm="0">
                                          <p:val>
                                            <p:strVal val="#ppt_x"/>
                                          </p:val>
                                        </p:tav>
                                        <p:tav tm="100000">
                                          <p:val>
                                            <p:strVal val="#ppt_x"/>
                                          </p:val>
                                        </p:tav>
                                      </p:tavLst>
                                    </p:anim>
                                    <p:anim calcmode="lin" valueType="num">
                                      <p:cBhvr additive="base">
                                        <p:cTn id="49" dur="500" fill="hold"/>
                                        <p:tgtEl>
                                          <p:spTgt spid="3"/>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28"/>
                                        </p:tgtEl>
                                        <p:attrNameLst>
                                          <p:attrName>style.visibility</p:attrName>
                                        </p:attrNameLst>
                                      </p:cBhvr>
                                      <p:to>
                                        <p:strVal val="visible"/>
                                      </p:to>
                                    </p:set>
                                    <p:anim calcmode="lin" valueType="num">
                                      <p:cBhvr additive="base">
                                        <p:cTn id="52" dur="500" fill="hold"/>
                                        <p:tgtEl>
                                          <p:spTgt spid="28"/>
                                        </p:tgtEl>
                                        <p:attrNameLst>
                                          <p:attrName>ppt_x</p:attrName>
                                        </p:attrNameLst>
                                      </p:cBhvr>
                                      <p:tavLst>
                                        <p:tav tm="0">
                                          <p:val>
                                            <p:strVal val="#ppt_x"/>
                                          </p:val>
                                        </p:tav>
                                        <p:tav tm="100000">
                                          <p:val>
                                            <p:strVal val="#ppt_x"/>
                                          </p:val>
                                        </p:tav>
                                      </p:tavLst>
                                    </p:anim>
                                    <p:anim calcmode="lin" valueType="num">
                                      <p:cBhvr additive="base">
                                        <p:cTn id="53"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12" presetClass="entr" presetSubtype="4" fill="hold" grpId="0" nodeType="clickEffect">
                                  <p:stCondLst>
                                    <p:cond delay="0"/>
                                  </p:stCondLst>
                                  <p:childTnLst>
                                    <p:set>
                                      <p:cBhvr>
                                        <p:cTn id="57" dur="1" fill="hold">
                                          <p:stCondLst>
                                            <p:cond delay="0"/>
                                          </p:stCondLst>
                                        </p:cTn>
                                        <p:tgtEl>
                                          <p:spTgt spid="40"/>
                                        </p:tgtEl>
                                        <p:attrNameLst>
                                          <p:attrName>style.visibility</p:attrName>
                                        </p:attrNameLst>
                                      </p:cBhvr>
                                      <p:to>
                                        <p:strVal val="visible"/>
                                      </p:to>
                                    </p:set>
                                    <p:anim calcmode="lin" valueType="num">
                                      <p:cBhvr additive="base">
                                        <p:cTn id="58" dur="500"/>
                                        <p:tgtEl>
                                          <p:spTgt spid="40"/>
                                        </p:tgtEl>
                                        <p:attrNameLst>
                                          <p:attrName>ppt_y</p:attrName>
                                        </p:attrNameLst>
                                      </p:cBhvr>
                                      <p:tavLst>
                                        <p:tav tm="0">
                                          <p:val>
                                            <p:strVal val="#ppt_y+#ppt_h*1.125000"/>
                                          </p:val>
                                        </p:tav>
                                        <p:tav tm="100000">
                                          <p:val>
                                            <p:strVal val="#ppt_y"/>
                                          </p:val>
                                        </p:tav>
                                      </p:tavLst>
                                    </p:anim>
                                    <p:animEffect transition="in" filter="wipe(up)">
                                      <p:cBhvr>
                                        <p:cTn id="59" dur="500"/>
                                        <p:tgtEl>
                                          <p:spTgt spid="40"/>
                                        </p:tgtEl>
                                      </p:cBhvr>
                                    </p:animEffect>
                                  </p:childTnLst>
                                </p:cTn>
                              </p:par>
                            </p:childTnLst>
                          </p:cTn>
                        </p:par>
                      </p:childTnLst>
                    </p:cTn>
                  </p:par>
                  <p:par>
                    <p:cTn id="60" fill="hold">
                      <p:stCondLst>
                        <p:cond delay="indefinite"/>
                      </p:stCondLst>
                      <p:childTnLst>
                        <p:par>
                          <p:cTn id="61" fill="hold">
                            <p:stCondLst>
                              <p:cond delay="0"/>
                            </p:stCondLst>
                            <p:childTnLst>
                              <p:par>
                                <p:cTn id="62" presetID="12" presetClass="entr" presetSubtype="4" fill="hold" grpId="0" nodeType="clickEffect">
                                  <p:stCondLst>
                                    <p:cond delay="0"/>
                                  </p:stCondLst>
                                  <p:childTnLst>
                                    <p:set>
                                      <p:cBhvr>
                                        <p:cTn id="63" dur="1" fill="hold">
                                          <p:stCondLst>
                                            <p:cond delay="0"/>
                                          </p:stCondLst>
                                        </p:cTn>
                                        <p:tgtEl>
                                          <p:spTgt spid="39"/>
                                        </p:tgtEl>
                                        <p:attrNameLst>
                                          <p:attrName>style.visibility</p:attrName>
                                        </p:attrNameLst>
                                      </p:cBhvr>
                                      <p:to>
                                        <p:strVal val="visible"/>
                                      </p:to>
                                    </p:set>
                                    <p:anim calcmode="lin" valueType="num">
                                      <p:cBhvr additive="base">
                                        <p:cTn id="64" dur="500"/>
                                        <p:tgtEl>
                                          <p:spTgt spid="39"/>
                                        </p:tgtEl>
                                        <p:attrNameLst>
                                          <p:attrName>ppt_y</p:attrName>
                                        </p:attrNameLst>
                                      </p:cBhvr>
                                      <p:tavLst>
                                        <p:tav tm="0">
                                          <p:val>
                                            <p:strVal val="#ppt_y+#ppt_h*1.125000"/>
                                          </p:val>
                                        </p:tav>
                                        <p:tav tm="100000">
                                          <p:val>
                                            <p:strVal val="#ppt_y"/>
                                          </p:val>
                                        </p:tav>
                                      </p:tavLst>
                                    </p:anim>
                                    <p:animEffect transition="in" filter="wipe(up)">
                                      <p:cBhvr>
                                        <p:cTn id="65"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28" grpId="0" animBg="1"/>
      <p:bldP spid="39" grpId="0" animBg="1"/>
      <p:bldP spid="4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0800000">
            <a:off x="912813" y="4094163"/>
            <a:ext cx="463550" cy="4635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 name="组合 2"/>
          <p:cNvGrpSpPr/>
          <p:nvPr/>
        </p:nvGrpSpPr>
        <p:grpSpPr bwMode="auto">
          <a:xfrm>
            <a:off x="4105470" y="2799934"/>
            <a:ext cx="6777037" cy="1562516"/>
            <a:chOff x="277329" y="1093495"/>
            <a:chExt cx="5427948" cy="1562584"/>
          </a:xfrm>
        </p:grpSpPr>
        <p:cxnSp>
          <p:nvCxnSpPr>
            <p:cNvPr id="4" name="直接连接符 3"/>
            <p:cNvCxnSpPr/>
            <p:nvPr/>
          </p:nvCxnSpPr>
          <p:spPr>
            <a:xfrm>
              <a:off x="410834" y="2206380"/>
              <a:ext cx="5294443"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277329" y="1418946"/>
              <a:ext cx="5141865" cy="768383"/>
            </a:xfrm>
            <a:prstGeom prst="rect">
              <a:avLst/>
            </a:prstGeom>
            <a:noFill/>
          </p:spPr>
          <p:txBody>
            <a:bodyPr>
              <a:spAutoFit/>
            </a:bodyPr>
            <a:lstStyle/>
            <a:p>
              <a:pPr eaLnBrk="1" fontAlgn="auto" hangingPunct="1">
                <a:spcBef>
                  <a:spcPts val="0"/>
                </a:spcBef>
                <a:spcAft>
                  <a:spcPts val="0"/>
                </a:spcAft>
                <a:defRPr/>
              </a:pPr>
              <a:r>
                <a:rPr lang="en-US" altLang="zh-CN" sz="44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void</a:t>
              </a:r>
              <a:r>
                <a:rPr lang="zh-CN" altLang="en-US" sz="44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sz="44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reverse()</a:t>
              </a:r>
              <a:endParaRPr lang="zh-CN" altLang="en-US" sz="44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文本框 5"/>
            <p:cNvSpPr txBox="1"/>
            <p:nvPr/>
          </p:nvSpPr>
          <p:spPr>
            <a:xfrm>
              <a:off x="326916" y="1093495"/>
              <a:ext cx="5141865" cy="400067"/>
            </a:xfrm>
            <a:prstGeom prst="rect">
              <a:avLst/>
            </a:prstGeom>
            <a:noFill/>
          </p:spPr>
          <p:txBody>
            <a:bodyPr>
              <a:spAutoFit/>
            </a:bodyPr>
            <a:lstStyle/>
            <a:p>
              <a:pPr eaLnBrk="1" fontAlgn="auto" hangingPunct="1">
                <a:spcBef>
                  <a:spcPts val="0"/>
                </a:spcBef>
                <a:spcAft>
                  <a:spcPts val="0"/>
                </a:spcAft>
                <a:defRPr/>
              </a:pPr>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判断挑夹局面</a:t>
              </a:r>
            </a:p>
          </p:txBody>
        </p:sp>
        <p:sp>
          <p:nvSpPr>
            <p:cNvPr id="7" name="文本框 6"/>
            <p:cNvSpPr txBox="1"/>
            <p:nvPr/>
          </p:nvSpPr>
          <p:spPr>
            <a:xfrm>
              <a:off x="277329" y="2317510"/>
              <a:ext cx="5427948" cy="338569"/>
            </a:xfrm>
            <a:prstGeom prst="rect">
              <a:avLst/>
            </a:prstGeom>
            <a:noFill/>
          </p:spPr>
          <p:txBody>
            <a:bodyPr>
              <a:spAutoFit/>
            </a:bodyPr>
            <a:lstStyle/>
            <a:p>
              <a:pPr eaLnBrk="1" fontAlgn="auto" hangingPunct="1">
                <a:spcBef>
                  <a:spcPts val="0"/>
                </a:spcBef>
                <a:spcAft>
                  <a:spcPts val="0"/>
                </a:spcAft>
                <a:defRPr/>
              </a:pP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8" name="椭圆 7"/>
          <p:cNvSpPr/>
          <p:nvPr/>
        </p:nvSpPr>
        <p:spPr>
          <a:xfrm>
            <a:off x="1865313" y="4125913"/>
            <a:ext cx="147637" cy="1492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椭圆 8"/>
          <p:cNvSpPr/>
          <p:nvPr/>
        </p:nvSpPr>
        <p:spPr>
          <a:xfrm>
            <a:off x="3717925" y="4362450"/>
            <a:ext cx="242888"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椭圆 9"/>
          <p:cNvSpPr/>
          <p:nvPr/>
        </p:nvSpPr>
        <p:spPr>
          <a:xfrm>
            <a:off x="3094875" y="4327526"/>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椭圆 10"/>
          <p:cNvSpPr/>
          <p:nvPr/>
        </p:nvSpPr>
        <p:spPr>
          <a:xfrm rot="11047877">
            <a:off x="3108325" y="4818063"/>
            <a:ext cx="387350" cy="3873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椭圆 11"/>
          <p:cNvSpPr/>
          <p:nvPr/>
        </p:nvSpPr>
        <p:spPr>
          <a:xfrm rot="11047877">
            <a:off x="2328863" y="4422775"/>
            <a:ext cx="169862" cy="1698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椭圆 12"/>
          <p:cNvSpPr/>
          <p:nvPr/>
        </p:nvSpPr>
        <p:spPr>
          <a:xfrm>
            <a:off x="1319213" y="2378075"/>
            <a:ext cx="344487" cy="3444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椭圆 13"/>
          <p:cNvSpPr/>
          <p:nvPr/>
        </p:nvSpPr>
        <p:spPr>
          <a:xfrm rot="10800000">
            <a:off x="1358900" y="3316288"/>
            <a:ext cx="528638" cy="527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椭圆 14"/>
          <p:cNvSpPr/>
          <p:nvPr/>
        </p:nvSpPr>
        <p:spPr>
          <a:xfrm>
            <a:off x="10933113" y="3060700"/>
            <a:ext cx="153987"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椭圆 15"/>
          <p:cNvSpPr/>
          <p:nvPr/>
        </p:nvSpPr>
        <p:spPr>
          <a:xfrm>
            <a:off x="11139488" y="3213100"/>
            <a:ext cx="242887"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椭圆 16"/>
          <p:cNvSpPr/>
          <p:nvPr/>
        </p:nvSpPr>
        <p:spPr>
          <a:xfrm>
            <a:off x="2065338" y="5219700"/>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 name="组合 10"/>
          <p:cNvGrpSpPr/>
          <p:nvPr/>
        </p:nvGrpSpPr>
        <p:grpSpPr bwMode="auto">
          <a:xfrm>
            <a:off x="2047372" y="2390799"/>
            <a:ext cx="1770622" cy="1773214"/>
            <a:chOff x="1277143" y="1504950"/>
            <a:chExt cx="1085057" cy="1085850"/>
          </a:xfrm>
        </p:grpSpPr>
        <p:sp>
          <p:nvSpPr>
            <p:cNvPr id="19" name="椭圆 18"/>
            <p:cNvSpPr/>
            <p:nvPr/>
          </p:nvSpPr>
          <p:spPr>
            <a:xfrm>
              <a:off x="1277143" y="1504950"/>
              <a:ext cx="1085057" cy="1085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文本框 6"/>
            <p:cNvSpPr txBox="1">
              <a:spLocks noChangeArrowheads="1"/>
            </p:cNvSpPr>
            <p:nvPr/>
          </p:nvSpPr>
          <p:spPr bwMode="auto">
            <a:xfrm>
              <a:off x="1400029" y="1684364"/>
              <a:ext cx="849920" cy="81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itchFamily="34" charset="-122"/>
                  <a:ea typeface="微软雅黑 Light"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itchFamily="34" charset="-122"/>
                  <a:ea typeface="微软雅黑 Light"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itchFamily="34" charset="-122"/>
                  <a:ea typeface="微软雅黑 Light"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itchFamily="34" charset="-122"/>
                  <a:ea typeface="微软雅黑 Light"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itchFamily="34" charset="-122"/>
                  <a:ea typeface="微软雅黑 Light"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9pPr>
            </a:lstStyle>
            <a:p>
              <a:pPr algn="ctr" eaLnBrk="1" hangingPunct="1">
                <a:lnSpc>
                  <a:spcPct val="100000"/>
                </a:lnSpc>
                <a:spcBef>
                  <a:spcPct val="0"/>
                </a:spcBef>
                <a:buFontTx/>
                <a:buNone/>
              </a:pPr>
              <a:r>
                <a:rPr lang="en-US" altLang="zh-CN" sz="8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03</a:t>
              </a:r>
              <a:endParaRPr lang="zh-CN" altLang="en-US" sz="8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23" presetClass="entr" presetSubtype="16"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childTnLst>
                                </p:cTn>
                              </p:par>
                              <p:par>
                                <p:cTn id="14" presetID="2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childTnLst>
                                </p:cTn>
                              </p:par>
                              <p:par>
                                <p:cTn id="18" presetID="23" presetClass="entr" presetSubtype="16" fill="hold" grpId="0" nodeType="withEffect">
                                  <p:stCondLst>
                                    <p:cond delay="100"/>
                                  </p:stCondLst>
                                  <p:childTnLst>
                                    <p:set>
                                      <p:cBhvr>
                                        <p:cTn id="19" dur="1" fill="hold">
                                          <p:stCondLst>
                                            <p:cond delay="0"/>
                                          </p:stCondLst>
                                        </p:cTn>
                                        <p:tgtEl>
                                          <p:spTgt spid="9"/>
                                        </p:tgtEl>
                                        <p:attrNameLst>
                                          <p:attrName>style.visibility</p:attrName>
                                        </p:attrNameLst>
                                      </p:cBhvr>
                                      <p:to>
                                        <p:strVal val="visible"/>
                                      </p:to>
                                    </p:set>
                                    <p:anim calcmode="lin" valueType="num">
                                      <p:cBhvr>
                                        <p:cTn id="20" dur="500" fill="hold"/>
                                        <p:tgtEl>
                                          <p:spTgt spid="9"/>
                                        </p:tgtEl>
                                        <p:attrNameLst>
                                          <p:attrName>ppt_w</p:attrName>
                                        </p:attrNameLst>
                                      </p:cBhvr>
                                      <p:tavLst>
                                        <p:tav tm="0">
                                          <p:val>
                                            <p:fltVal val="0"/>
                                          </p:val>
                                        </p:tav>
                                        <p:tav tm="100000">
                                          <p:val>
                                            <p:strVal val="#ppt_w"/>
                                          </p:val>
                                        </p:tav>
                                      </p:tavLst>
                                    </p:anim>
                                    <p:anim calcmode="lin" valueType="num">
                                      <p:cBhvr>
                                        <p:cTn id="21" dur="500" fill="hold"/>
                                        <p:tgtEl>
                                          <p:spTgt spid="9"/>
                                        </p:tgtEl>
                                        <p:attrNameLst>
                                          <p:attrName>ppt_h</p:attrName>
                                        </p:attrNameLst>
                                      </p:cBhvr>
                                      <p:tavLst>
                                        <p:tav tm="0">
                                          <p:val>
                                            <p:fltVal val="0"/>
                                          </p:val>
                                        </p:tav>
                                        <p:tav tm="100000">
                                          <p:val>
                                            <p:strVal val="#ppt_h"/>
                                          </p:val>
                                        </p:tav>
                                      </p:tavLst>
                                    </p:anim>
                                  </p:childTnLst>
                                </p:cTn>
                              </p:par>
                              <p:par>
                                <p:cTn id="22" presetID="23" presetClass="entr" presetSubtype="16" fill="hold" grpId="0" nodeType="withEffect">
                                  <p:stCondLst>
                                    <p:cond delay="100"/>
                                  </p:stCondLst>
                                  <p:childTnLst>
                                    <p:set>
                                      <p:cBhvr>
                                        <p:cTn id="23" dur="1" fill="hold">
                                          <p:stCondLst>
                                            <p:cond delay="0"/>
                                          </p:stCondLst>
                                        </p:cTn>
                                        <p:tgtEl>
                                          <p:spTgt spid="10"/>
                                        </p:tgtEl>
                                        <p:attrNameLst>
                                          <p:attrName>style.visibility</p:attrName>
                                        </p:attrNameLst>
                                      </p:cBhvr>
                                      <p:to>
                                        <p:strVal val="visible"/>
                                      </p:to>
                                    </p:set>
                                    <p:anim calcmode="lin" valueType="num">
                                      <p:cBhvr>
                                        <p:cTn id="24" dur="500" fill="hold"/>
                                        <p:tgtEl>
                                          <p:spTgt spid="10"/>
                                        </p:tgtEl>
                                        <p:attrNameLst>
                                          <p:attrName>ppt_w</p:attrName>
                                        </p:attrNameLst>
                                      </p:cBhvr>
                                      <p:tavLst>
                                        <p:tav tm="0">
                                          <p:val>
                                            <p:fltVal val="0"/>
                                          </p:val>
                                        </p:tav>
                                        <p:tav tm="100000">
                                          <p:val>
                                            <p:strVal val="#ppt_w"/>
                                          </p:val>
                                        </p:tav>
                                      </p:tavLst>
                                    </p:anim>
                                    <p:anim calcmode="lin" valueType="num">
                                      <p:cBhvr>
                                        <p:cTn id="25" dur="500" fill="hold"/>
                                        <p:tgtEl>
                                          <p:spTgt spid="10"/>
                                        </p:tgtEl>
                                        <p:attrNameLst>
                                          <p:attrName>ppt_h</p:attrName>
                                        </p:attrNameLst>
                                      </p:cBhvr>
                                      <p:tavLst>
                                        <p:tav tm="0">
                                          <p:val>
                                            <p:fltVal val="0"/>
                                          </p:val>
                                        </p:tav>
                                        <p:tav tm="100000">
                                          <p:val>
                                            <p:strVal val="#ppt_h"/>
                                          </p:val>
                                        </p:tav>
                                      </p:tavLst>
                                    </p:anim>
                                  </p:childTnLst>
                                </p:cTn>
                              </p:par>
                              <p:par>
                                <p:cTn id="26" presetID="23" presetClass="entr" presetSubtype="16" fill="hold" grpId="0" nodeType="withEffect">
                                  <p:stCondLst>
                                    <p:cond delay="1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childTnLst>
                                </p:cTn>
                              </p:par>
                              <p:par>
                                <p:cTn id="30" presetID="23" presetClass="entr" presetSubtype="16" fill="hold" grpId="0" nodeType="withEffect">
                                  <p:stCondLst>
                                    <p:cond delay="10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childTnLst>
                                </p:cTn>
                              </p:par>
                              <p:par>
                                <p:cTn id="34" presetID="23" presetClass="entr" presetSubtype="16"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500" fill="hold"/>
                                        <p:tgtEl>
                                          <p:spTgt spid="13"/>
                                        </p:tgtEl>
                                        <p:attrNameLst>
                                          <p:attrName>ppt_w</p:attrName>
                                        </p:attrNameLst>
                                      </p:cBhvr>
                                      <p:tavLst>
                                        <p:tav tm="0">
                                          <p:val>
                                            <p:fltVal val="0"/>
                                          </p:val>
                                        </p:tav>
                                        <p:tav tm="100000">
                                          <p:val>
                                            <p:strVal val="#ppt_w"/>
                                          </p:val>
                                        </p:tav>
                                      </p:tavLst>
                                    </p:anim>
                                    <p:anim calcmode="lin" valueType="num">
                                      <p:cBhvr>
                                        <p:cTn id="37" dur="500" fill="hold"/>
                                        <p:tgtEl>
                                          <p:spTgt spid="13"/>
                                        </p:tgtEl>
                                        <p:attrNameLst>
                                          <p:attrName>ppt_h</p:attrName>
                                        </p:attrNameLst>
                                      </p:cBhvr>
                                      <p:tavLst>
                                        <p:tav tm="0">
                                          <p:val>
                                            <p:fltVal val="0"/>
                                          </p:val>
                                        </p:tav>
                                        <p:tav tm="100000">
                                          <p:val>
                                            <p:strVal val="#ppt_h"/>
                                          </p:val>
                                        </p:tav>
                                      </p:tavLst>
                                    </p:anim>
                                  </p:childTnLst>
                                </p:cTn>
                              </p:par>
                              <p:par>
                                <p:cTn id="38" presetID="23" presetClass="entr" presetSubtype="16"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p:cTn id="40" dur="500" fill="hold"/>
                                        <p:tgtEl>
                                          <p:spTgt spid="14"/>
                                        </p:tgtEl>
                                        <p:attrNameLst>
                                          <p:attrName>ppt_w</p:attrName>
                                        </p:attrNameLst>
                                      </p:cBhvr>
                                      <p:tavLst>
                                        <p:tav tm="0">
                                          <p:val>
                                            <p:fltVal val="0"/>
                                          </p:val>
                                        </p:tav>
                                        <p:tav tm="100000">
                                          <p:val>
                                            <p:strVal val="#ppt_w"/>
                                          </p:val>
                                        </p:tav>
                                      </p:tavLst>
                                    </p:anim>
                                    <p:anim calcmode="lin" valueType="num">
                                      <p:cBhvr>
                                        <p:cTn id="41" dur="500" fill="hold"/>
                                        <p:tgtEl>
                                          <p:spTgt spid="14"/>
                                        </p:tgtEl>
                                        <p:attrNameLst>
                                          <p:attrName>ppt_h</p:attrName>
                                        </p:attrNameLst>
                                      </p:cBhvr>
                                      <p:tavLst>
                                        <p:tav tm="0">
                                          <p:val>
                                            <p:fltVal val="0"/>
                                          </p:val>
                                        </p:tav>
                                        <p:tav tm="100000">
                                          <p:val>
                                            <p:strVal val="#ppt_h"/>
                                          </p:val>
                                        </p:tav>
                                      </p:tavLst>
                                    </p:anim>
                                  </p:childTnLst>
                                </p:cTn>
                              </p:par>
                              <p:par>
                                <p:cTn id="42" presetID="23" presetClass="entr" presetSubtype="16"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p:cTn id="44" dur="500" fill="hold"/>
                                        <p:tgtEl>
                                          <p:spTgt spid="17"/>
                                        </p:tgtEl>
                                        <p:attrNameLst>
                                          <p:attrName>ppt_w</p:attrName>
                                        </p:attrNameLst>
                                      </p:cBhvr>
                                      <p:tavLst>
                                        <p:tav tm="0">
                                          <p:val>
                                            <p:fltVal val="0"/>
                                          </p:val>
                                        </p:tav>
                                        <p:tav tm="100000">
                                          <p:val>
                                            <p:strVal val="#ppt_w"/>
                                          </p:val>
                                        </p:tav>
                                      </p:tavLst>
                                    </p:anim>
                                    <p:anim calcmode="lin" valueType="num">
                                      <p:cBhvr>
                                        <p:cTn id="45" dur="500" fill="hold"/>
                                        <p:tgtEl>
                                          <p:spTgt spid="17"/>
                                        </p:tgtEl>
                                        <p:attrNameLst>
                                          <p:attrName>ppt_h</p:attrName>
                                        </p:attrNameLst>
                                      </p:cBhvr>
                                      <p:tavLst>
                                        <p:tav tm="0">
                                          <p:val>
                                            <p:fltVal val="0"/>
                                          </p:val>
                                        </p:tav>
                                        <p:tav tm="100000">
                                          <p:val>
                                            <p:strVal val="#ppt_h"/>
                                          </p:val>
                                        </p:tav>
                                      </p:tavLst>
                                    </p:anim>
                                  </p:childTnLst>
                                </p:cTn>
                              </p:par>
                              <p:par>
                                <p:cTn id="46" presetID="22" presetClass="entr" presetSubtype="8" fill="hold" nodeType="withEffect">
                                  <p:stCondLst>
                                    <p:cond delay="500"/>
                                  </p:stCondLst>
                                  <p:childTnLst>
                                    <p:set>
                                      <p:cBhvr>
                                        <p:cTn id="47" dur="1" fill="hold">
                                          <p:stCondLst>
                                            <p:cond delay="0"/>
                                          </p:stCondLst>
                                        </p:cTn>
                                        <p:tgtEl>
                                          <p:spTgt spid="3"/>
                                        </p:tgtEl>
                                        <p:attrNameLst>
                                          <p:attrName>style.visibility</p:attrName>
                                        </p:attrNameLst>
                                      </p:cBhvr>
                                      <p:to>
                                        <p:strVal val="visible"/>
                                      </p:to>
                                    </p:set>
                                    <p:animEffect transition="in" filter="wipe(left)">
                                      <p:cBhvr>
                                        <p:cTn id="48" dur="500"/>
                                        <p:tgtEl>
                                          <p:spTgt spid="3"/>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16"/>
                                        </p:tgtEl>
                                        <p:attrNameLst>
                                          <p:attrName>style.visibility</p:attrName>
                                        </p:attrNameLst>
                                      </p:cBhvr>
                                      <p:to>
                                        <p:strVal val="visible"/>
                                      </p:to>
                                    </p:set>
                                    <p:animEffect transition="in" filter="fade">
                                      <p:cBhvr>
                                        <p:cTn id="5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判断挑夹</a:t>
            </a:r>
          </a:p>
        </p:txBody>
      </p:sp>
      <p:pic>
        <p:nvPicPr>
          <p:cNvPr id="40" name="图片 39">
            <a:extLst>
              <a:ext uri="{FF2B5EF4-FFF2-40B4-BE49-F238E27FC236}">
                <a16:creationId xmlns:a16="http://schemas.microsoft.com/office/drawing/2014/main" id="{60E08F2C-11B6-4440-816B-1BC5C012EB9A}"/>
              </a:ext>
            </a:extLst>
          </p:cNvPr>
          <p:cNvPicPr>
            <a:picLocks noChangeAspect="1"/>
          </p:cNvPicPr>
          <p:nvPr/>
        </p:nvPicPr>
        <p:blipFill>
          <a:blip r:embed="rId3"/>
          <a:stretch>
            <a:fillRect/>
          </a:stretch>
        </p:blipFill>
        <p:spPr>
          <a:xfrm>
            <a:off x="806450" y="892810"/>
            <a:ext cx="10579100" cy="5689600"/>
          </a:xfrm>
          <a:prstGeom prst="rect">
            <a:avLst/>
          </a:prstGeom>
        </p:spPr>
      </p:pic>
      <p:sp>
        <p:nvSpPr>
          <p:cNvPr id="41" name="文本框 40">
            <a:extLst>
              <a:ext uri="{FF2B5EF4-FFF2-40B4-BE49-F238E27FC236}">
                <a16:creationId xmlns:a16="http://schemas.microsoft.com/office/drawing/2014/main" id="{8E1EF6EA-CD2E-734A-8C67-A7D5E58E2AB4}"/>
              </a:ext>
            </a:extLst>
          </p:cNvPr>
          <p:cNvSpPr txBox="1"/>
          <p:nvPr/>
        </p:nvSpPr>
        <p:spPr>
          <a:xfrm>
            <a:off x="4994910" y="156264"/>
            <a:ext cx="6532558" cy="396134"/>
          </a:xfrm>
          <a:prstGeom prst="rect">
            <a:avLst/>
          </a:prstGeom>
          <a:noFill/>
        </p:spPr>
        <p:txBody>
          <a:bodyPr wrap="none" rtlCol="0" anchor="ctr">
            <a:spAutoFit/>
          </a:bodyPr>
          <a:lstStyle/>
          <a:p>
            <a:pPr>
              <a:lnSpc>
                <a:spcPct val="120000"/>
              </a:lnSpc>
            </a:pPr>
            <a:r>
              <a:rPr kumimoji="1" lang="en-US" altLang="zh-CN" dirty="0">
                <a:solidFill>
                  <a:schemeClr val="tx1">
                    <a:lumMod val="75000"/>
                    <a:lumOff val="25000"/>
                  </a:schemeClr>
                </a:solidFill>
              </a:rPr>
              <a:t>Place</a:t>
            </a:r>
            <a:r>
              <a:rPr kumimoji="1" lang="zh-CN" altLang="en-US" dirty="0">
                <a:solidFill>
                  <a:schemeClr val="tx1">
                    <a:lumMod val="75000"/>
                    <a:lumOff val="25000"/>
                  </a:schemeClr>
                </a:solidFill>
              </a:rPr>
              <a:t>函数的后半部分，为了不操纵原来的棋盘，方便复原棋盘</a:t>
            </a:r>
          </a:p>
        </p:txBody>
      </p:sp>
    </p:spTree>
  </p:cSld>
  <p:clrMapOvr>
    <a:masterClrMapping/>
  </p:clrMapOvr>
  <mc:AlternateContent xmlns:mc="http://schemas.openxmlformats.org/markup-compatibility/2006">
    <mc:Choice xmlns:p14="http://schemas.microsoft.com/office/powerpoint/2010/main" Requires="p14">
      <p:transition spd="slow" p14:dur="1600" advClick="0" advTm="5000">
        <p14:conveyor dir="l"/>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grpId="0" nodeType="click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checkerboard(across)">
                                      <p:cBhvr>
                                        <p:cTn id="11" dur="500"/>
                                        <p:tgtEl>
                                          <p:spTgt spid="41"/>
                                        </p:tgtEl>
                                      </p:cBhvr>
                                    </p:animEffect>
                                  </p:childTnLst>
                                </p:cTn>
                              </p:par>
                              <p:par>
                                <p:cTn id="12" presetID="5" presetClass="entr" presetSubtype="10" fill="hold" nodeType="with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checkerboard(across)">
                                      <p:cBhvr>
                                        <p:cTn id="1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159729" y="701751"/>
            <a:ext cx="5070060" cy="5454498"/>
          </a:xfrm>
          <a:prstGeom prst="rect">
            <a:avLst/>
          </a:prstGeom>
          <a:effectLst>
            <a:innerShdw blurRad="63500" dist="50800" dir="16200000">
              <a:prstClr val="black">
                <a:alpha val="50000"/>
              </a:prstClr>
            </a:innerShdw>
          </a:effectLst>
        </p:spPr>
      </p:pic>
      <p:sp>
        <p:nvSpPr>
          <p:cNvPr id="4" name="TextBox 13"/>
          <p:cNvSpPr txBox="1"/>
          <p:nvPr/>
        </p:nvSpPr>
        <p:spPr>
          <a:xfrm>
            <a:off x="4845134" y="2062774"/>
            <a:ext cx="8323292" cy="1015663"/>
          </a:xfrm>
          <a:prstGeom prst="rect">
            <a:avLst/>
          </a:prstGeom>
          <a:noFill/>
        </p:spPr>
        <p:txBody>
          <a:bodyPr wrap="square" rtlCol="0">
            <a:spAutoFit/>
          </a:bodyPr>
          <a:lstStyle/>
          <a:p>
            <a:pPr lvl="0" algn="ctr">
              <a:defRPr/>
            </a:pPr>
            <a:r>
              <a:rPr lang="zh-CN" altLang="en-US" sz="6000" b="1" spc="300" dirty="0">
                <a:latin typeface="微软雅黑" panose="020B0503020204020204" pitchFamily="34" charset="-122"/>
                <a:ea typeface="微软雅黑" panose="020B0503020204020204" pitchFamily="34" charset="-122"/>
              </a:rPr>
              <a:t>感谢您的观看！</a:t>
            </a:r>
            <a:endParaRPr lang="en-US" altLang="zh-CN" sz="6000" b="1" spc="300" dirty="0">
              <a:latin typeface="微软雅黑" panose="020B0503020204020204" pitchFamily="34" charset="-122"/>
              <a:ea typeface="微软雅黑" panose="020B0503020204020204" pitchFamily="34" charset="-122"/>
            </a:endParaRPr>
          </a:p>
        </p:txBody>
      </p:sp>
      <p:grpSp>
        <p:nvGrpSpPr>
          <p:cNvPr id="5" name="组合 4"/>
          <p:cNvGrpSpPr/>
          <p:nvPr/>
        </p:nvGrpSpPr>
        <p:grpSpPr>
          <a:xfrm>
            <a:off x="5761654" y="3173880"/>
            <a:ext cx="5863771" cy="57767"/>
            <a:chOff x="5280505" y="3963496"/>
            <a:chExt cx="5863771" cy="57767"/>
          </a:xfrm>
          <a:solidFill>
            <a:schemeClr val="tx1"/>
          </a:solidFill>
        </p:grpSpPr>
        <p:sp>
          <p:nvSpPr>
            <p:cNvPr id="6" name="任意多边形 16"/>
            <p:cNvSpPr/>
            <p:nvPr/>
          </p:nvSpPr>
          <p:spPr>
            <a:xfrm>
              <a:off x="5280505" y="3992380"/>
              <a:ext cx="5863771" cy="0"/>
            </a:xfrm>
            <a:custGeom>
              <a:avLst/>
              <a:gdLst>
                <a:gd name="connsiteX0" fmla="*/ 0 w 5863771"/>
                <a:gd name="connsiteY0" fmla="*/ 0 h 0"/>
                <a:gd name="connsiteX1" fmla="*/ 58057 w 5863771"/>
                <a:gd name="connsiteY1" fmla="*/ 0 h 0"/>
                <a:gd name="connsiteX2" fmla="*/ 5863771 w 5863771"/>
                <a:gd name="connsiteY2" fmla="*/ 0 h 0"/>
              </a:gdLst>
              <a:ahLst/>
              <a:cxnLst>
                <a:cxn ang="0">
                  <a:pos x="connsiteX0" y="connsiteY0"/>
                </a:cxn>
                <a:cxn ang="0">
                  <a:pos x="connsiteX1" y="connsiteY1"/>
                </a:cxn>
                <a:cxn ang="0">
                  <a:pos x="connsiteX2" y="connsiteY2"/>
                </a:cxn>
              </a:cxnLst>
              <a:rect l="l" t="t" r="r" b="b"/>
              <a:pathLst>
                <a:path w="5863771">
                  <a:moveTo>
                    <a:pt x="0" y="0"/>
                  </a:moveTo>
                  <a:lnTo>
                    <a:pt x="58057" y="0"/>
                  </a:lnTo>
                  <a:lnTo>
                    <a:pt x="5863771" y="0"/>
                  </a:lnTo>
                </a:path>
              </a:pathLst>
            </a:cu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04040"/>
                </a:solidFill>
                <a:effectLst/>
                <a:uLnTx/>
                <a:uFillTx/>
                <a:latin typeface="Arial" panose="020B0604020202020204"/>
                <a:ea typeface="微软雅黑" panose="020B0503020204020204" pitchFamily="34" charset="-122"/>
                <a:cs typeface="+mn-cs"/>
              </a:endParaRPr>
            </a:p>
          </p:txBody>
        </p:sp>
        <p:sp>
          <p:nvSpPr>
            <p:cNvPr id="7" name="圆角矩形 17"/>
            <p:cNvSpPr/>
            <p:nvPr/>
          </p:nvSpPr>
          <p:spPr>
            <a:xfrm>
              <a:off x="7456740" y="3963496"/>
              <a:ext cx="1511300" cy="57767"/>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404040"/>
                </a:solidFill>
                <a:effectLst/>
                <a:uLnTx/>
                <a:uFillTx/>
                <a:latin typeface="Arial" panose="020B0604020202020204"/>
                <a:ea typeface="微软雅黑" panose="020B0503020204020204" pitchFamily="34" charset="-122"/>
                <a:cs typeface="+mn-cs"/>
              </a:endParaRPr>
            </a:p>
          </p:txBody>
        </p:sp>
      </p:grpSp>
      <p:grpSp>
        <p:nvGrpSpPr>
          <p:cNvPr id="9" name="组合 8"/>
          <p:cNvGrpSpPr/>
          <p:nvPr/>
        </p:nvGrpSpPr>
        <p:grpSpPr bwMode="auto">
          <a:xfrm>
            <a:off x="7782456" y="4205439"/>
            <a:ext cx="412709" cy="333006"/>
            <a:chOff x="0" y="0"/>
            <a:chExt cx="1088225" cy="869861"/>
          </a:xfrm>
          <a:solidFill>
            <a:schemeClr val="tx1"/>
          </a:solidFill>
        </p:grpSpPr>
        <p:sp>
          <p:nvSpPr>
            <p:cNvPr id="10" name="Freeform 17"/>
            <p:cNvSpPr>
              <a:spLocks noEditPoints="1" noChangeArrowheads="1"/>
            </p:cNvSpPr>
            <p:nvPr/>
          </p:nvSpPr>
          <p:spPr bwMode="auto">
            <a:xfrm>
              <a:off x="0" y="237562"/>
              <a:ext cx="824268" cy="632299"/>
            </a:xfrm>
            <a:custGeom>
              <a:avLst/>
              <a:gdLst>
                <a:gd name="T0" fmla="*/ 274 w 291"/>
                <a:gd name="T1" fmla="*/ 0 h 223"/>
                <a:gd name="T2" fmla="*/ 17 w 291"/>
                <a:gd name="T3" fmla="*/ 0 h 223"/>
                <a:gd name="T4" fmla="*/ 0 w 291"/>
                <a:gd name="T5" fmla="*/ 16 h 223"/>
                <a:gd name="T6" fmla="*/ 0 w 291"/>
                <a:gd name="T7" fmla="*/ 207 h 223"/>
                <a:gd name="T8" fmla="*/ 17 w 291"/>
                <a:gd name="T9" fmla="*/ 223 h 223"/>
                <a:gd name="T10" fmla="*/ 274 w 291"/>
                <a:gd name="T11" fmla="*/ 223 h 223"/>
                <a:gd name="T12" fmla="*/ 291 w 291"/>
                <a:gd name="T13" fmla="*/ 207 h 223"/>
                <a:gd name="T14" fmla="*/ 291 w 291"/>
                <a:gd name="T15" fmla="*/ 16 h 223"/>
                <a:gd name="T16" fmla="*/ 274 w 291"/>
                <a:gd name="T17" fmla="*/ 0 h 223"/>
                <a:gd name="T18" fmla="*/ 270 w 291"/>
                <a:gd name="T19" fmla="*/ 193 h 223"/>
                <a:gd name="T20" fmla="*/ 256 w 291"/>
                <a:gd name="T21" fmla="*/ 207 h 223"/>
                <a:gd name="T22" fmla="*/ 35 w 291"/>
                <a:gd name="T23" fmla="*/ 207 h 223"/>
                <a:gd name="T24" fmla="*/ 21 w 291"/>
                <a:gd name="T25" fmla="*/ 193 h 223"/>
                <a:gd name="T26" fmla="*/ 21 w 291"/>
                <a:gd name="T27" fmla="*/ 30 h 223"/>
                <a:gd name="T28" fmla="*/ 35 w 291"/>
                <a:gd name="T29" fmla="*/ 16 h 223"/>
                <a:gd name="T30" fmla="*/ 256 w 291"/>
                <a:gd name="T31" fmla="*/ 16 h 223"/>
                <a:gd name="T32" fmla="*/ 270 w 291"/>
                <a:gd name="T33" fmla="*/ 30 h 223"/>
                <a:gd name="T34" fmla="*/ 270 w 291"/>
                <a:gd name="T35" fmla="*/ 193 h 22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1"/>
                <a:gd name="T55" fmla="*/ 0 h 223"/>
                <a:gd name="T56" fmla="*/ 291 w 291"/>
                <a:gd name="T57" fmla="*/ 223 h 22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1" h="223">
                  <a:moveTo>
                    <a:pt x="274" y="0"/>
                  </a:moveTo>
                  <a:cubicBezTo>
                    <a:pt x="17" y="0"/>
                    <a:pt x="17" y="0"/>
                    <a:pt x="17" y="0"/>
                  </a:cubicBezTo>
                  <a:cubicBezTo>
                    <a:pt x="8" y="0"/>
                    <a:pt x="0" y="7"/>
                    <a:pt x="0" y="16"/>
                  </a:cubicBezTo>
                  <a:cubicBezTo>
                    <a:pt x="0" y="207"/>
                    <a:pt x="0" y="207"/>
                    <a:pt x="0" y="207"/>
                  </a:cubicBezTo>
                  <a:cubicBezTo>
                    <a:pt x="0" y="215"/>
                    <a:pt x="8" y="223"/>
                    <a:pt x="17" y="223"/>
                  </a:cubicBezTo>
                  <a:cubicBezTo>
                    <a:pt x="274" y="223"/>
                    <a:pt x="274" y="223"/>
                    <a:pt x="274" y="223"/>
                  </a:cubicBezTo>
                  <a:cubicBezTo>
                    <a:pt x="283" y="223"/>
                    <a:pt x="291" y="215"/>
                    <a:pt x="291" y="207"/>
                  </a:cubicBezTo>
                  <a:cubicBezTo>
                    <a:pt x="291" y="16"/>
                    <a:pt x="291" y="16"/>
                    <a:pt x="291" y="16"/>
                  </a:cubicBezTo>
                  <a:cubicBezTo>
                    <a:pt x="291" y="7"/>
                    <a:pt x="283" y="0"/>
                    <a:pt x="274" y="0"/>
                  </a:cubicBezTo>
                  <a:moveTo>
                    <a:pt x="270" y="193"/>
                  </a:moveTo>
                  <a:cubicBezTo>
                    <a:pt x="270" y="201"/>
                    <a:pt x="264" y="207"/>
                    <a:pt x="256" y="207"/>
                  </a:cubicBezTo>
                  <a:cubicBezTo>
                    <a:pt x="35" y="207"/>
                    <a:pt x="35" y="207"/>
                    <a:pt x="35" y="207"/>
                  </a:cubicBezTo>
                  <a:cubicBezTo>
                    <a:pt x="27" y="207"/>
                    <a:pt x="21" y="201"/>
                    <a:pt x="21" y="193"/>
                  </a:cubicBezTo>
                  <a:cubicBezTo>
                    <a:pt x="21" y="30"/>
                    <a:pt x="21" y="30"/>
                    <a:pt x="21" y="30"/>
                  </a:cubicBezTo>
                  <a:cubicBezTo>
                    <a:pt x="21" y="22"/>
                    <a:pt x="27" y="16"/>
                    <a:pt x="35" y="16"/>
                  </a:cubicBezTo>
                  <a:cubicBezTo>
                    <a:pt x="256" y="16"/>
                    <a:pt x="256" y="16"/>
                    <a:pt x="256" y="16"/>
                  </a:cubicBezTo>
                  <a:cubicBezTo>
                    <a:pt x="264" y="16"/>
                    <a:pt x="270" y="22"/>
                    <a:pt x="270" y="30"/>
                  </a:cubicBezTo>
                  <a:lnTo>
                    <a:pt x="270" y="19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1" name="Freeform 18"/>
            <p:cNvSpPr>
              <a:spLocks noChangeArrowheads="1"/>
            </p:cNvSpPr>
            <p:nvPr/>
          </p:nvSpPr>
          <p:spPr bwMode="auto">
            <a:xfrm>
              <a:off x="137978" y="110382"/>
              <a:ext cx="821868" cy="632299"/>
            </a:xfrm>
            <a:custGeom>
              <a:avLst/>
              <a:gdLst>
                <a:gd name="T0" fmla="*/ 274 w 290"/>
                <a:gd name="T1" fmla="*/ 0 h 223"/>
                <a:gd name="T2" fmla="*/ 16 w 290"/>
                <a:gd name="T3" fmla="*/ 0 h 223"/>
                <a:gd name="T4" fmla="*/ 0 w 290"/>
                <a:gd name="T5" fmla="*/ 16 h 223"/>
                <a:gd name="T6" fmla="*/ 0 w 290"/>
                <a:gd name="T7" fmla="*/ 25 h 223"/>
                <a:gd name="T8" fmla="*/ 249 w 290"/>
                <a:gd name="T9" fmla="*/ 25 h 223"/>
                <a:gd name="T10" fmla="*/ 265 w 290"/>
                <a:gd name="T11" fmla="*/ 42 h 223"/>
                <a:gd name="T12" fmla="*/ 265 w 290"/>
                <a:gd name="T13" fmla="*/ 223 h 223"/>
                <a:gd name="T14" fmla="*/ 274 w 290"/>
                <a:gd name="T15" fmla="*/ 223 h 223"/>
                <a:gd name="T16" fmla="*/ 290 w 290"/>
                <a:gd name="T17" fmla="*/ 207 h 223"/>
                <a:gd name="T18" fmla="*/ 290 w 290"/>
                <a:gd name="T19" fmla="*/ 16 h 223"/>
                <a:gd name="T20" fmla="*/ 274 w 290"/>
                <a:gd name="T21" fmla="*/ 0 h 22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0"/>
                <a:gd name="T34" fmla="*/ 0 h 223"/>
                <a:gd name="T35" fmla="*/ 290 w 290"/>
                <a:gd name="T36" fmla="*/ 223 h 22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0" h="223">
                  <a:moveTo>
                    <a:pt x="274" y="0"/>
                  </a:moveTo>
                  <a:cubicBezTo>
                    <a:pt x="16" y="0"/>
                    <a:pt x="16" y="0"/>
                    <a:pt x="16" y="0"/>
                  </a:cubicBezTo>
                  <a:cubicBezTo>
                    <a:pt x="7" y="0"/>
                    <a:pt x="0" y="7"/>
                    <a:pt x="0" y="16"/>
                  </a:cubicBezTo>
                  <a:cubicBezTo>
                    <a:pt x="0" y="25"/>
                    <a:pt x="0" y="25"/>
                    <a:pt x="0" y="25"/>
                  </a:cubicBezTo>
                  <a:cubicBezTo>
                    <a:pt x="249" y="25"/>
                    <a:pt x="249" y="25"/>
                    <a:pt x="249" y="25"/>
                  </a:cubicBezTo>
                  <a:cubicBezTo>
                    <a:pt x="258" y="25"/>
                    <a:pt x="265" y="33"/>
                    <a:pt x="265" y="42"/>
                  </a:cubicBezTo>
                  <a:cubicBezTo>
                    <a:pt x="265" y="223"/>
                    <a:pt x="265" y="223"/>
                    <a:pt x="265" y="223"/>
                  </a:cubicBezTo>
                  <a:cubicBezTo>
                    <a:pt x="274" y="223"/>
                    <a:pt x="274" y="223"/>
                    <a:pt x="274" y="223"/>
                  </a:cubicBezTo>
                  <a:cubicBezTo>
                    <a:pt x="283" y="223"/>
                    <a:pt x="290" y="216"/>
                    <a:pt x="290" y="207"/>
                  </a:cubicBezTo>
                  <a:cubicBezTo>
                    <a:pt x="290" y="16"/>
                    <a:pt x="290" y="16"/>
                    <a:pt x="290" y="16"/>
                  </a:cubicBezTo>
                  <a:cubicBezTo>
                    <a:pt x="290" y="7"/>
                    <a:pt x="283" y="0"/>
                    <a:pt x="274" y="0"/>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2" name="Freeform 19"/>
            <p:cNvSpPr>
              <a:spLocks noChangeArrowheads="1"/>
            </p:cNvSpPr>
            <p:nvPr/>
          </p:nvSpPr>
          <p:spPr bwMode="auto">
            <a:xfrm>
              <a:off x="266357" y="0"/>
              <a:ext cx="821868" cy="628699"/>
            </a:xfrm>
            <a:custGeom>
              <a:avLst/>
              <a:gdLst>
                <a:gd name="T0" fmla="*/ 274 w 290"/>
                <a:gd name="T1" fmla="*/ 0 h 222"/>
                <a:gd name="T2" fmla="*/ 16 w 290"/>
                <a:gd name="T3" fmla="*/ 0 h 222"/>
                <a:gd name="T4" fmla="*/ 0 w 290"/>
                <a:gd name="T5" fmla="*/ 16 h 222"/>
                <a:gd name="T6" fmla="*/ 0 w 290"/>
                <a:gd name="T7" fmla="*/ 25 h 222"/>
                <a:gd name="T8" fmla="*/ 249 w 290"/>
                <a:gd name="T9" fmla="*/ 25 h 222"/>
                <a:gd name="T10" fmla="*/ 265 w 290"/>
                <a:gd name="T11" fmla="*/ 41 h 222"/>
                <a:gd name="T12" fmla="*/ 265 w 290"/>
                <a:gd name="T13" fmla="*/ 222 h 222"/>
                <a:gd name="T14" fmla="*/ 274 w 290"/>
                <a:gd name="T15" fmla="*/ 222 h 222"/>
                <a:gd name="T16" fmla="*/ 290 w 290"/>
                <a:gd name="T17" fmla="*/ 206 h 222"/>
                <a:gd name="T18" fmla="*/ 290 w 290"/>
                <a:gd name="T19" fmla="*/ 16 h 222"/>
                <a:gd name="T20" fmla="*/ 274 w 290"/>
                <a:gd name="T21" fmla="*/ 0 h 2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0"/>
                <a:gd name="T34" fmla="*/ 0 h 222"/>
                <a:gd name="T35" fmla="*/ 290 w 290"/>
                <a:gd name="T36" fmla="*/ 222 h 2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0" h="222">
                  <a:moveTo>
                    <a:pt x="274" y="0"/>
                  </a:moveTo>
                  <a:cubicBezTo>
                    <a:pt x="16" y="0"/>
                    <a:pt x="16" y="0"/>
                    <a:pt x="16" y="0"/>
                  </a:cubicBezTo>
                  <a:cubicBezTo>
                    <a:pt x="7" y="0"/>
                    <a:pt x="0" y="7"/>
                    <a:pt x="0" y="16"/>
                  </a:cubicBezTo>
                  <a:cubicBezTo>
                    <a:pt x="0" y="25"/>
                    <a:pt x="0" y="25"/>
                    <a:pt x="0" y="25"/>
                  </a:cubicBezTo>
                  <a:cubicBezTo>
                    <a:pt x="249" y="25"/>
                    <a:pt x="249" y="25"/>
                    <a:pt x="249" y="25"/>
                  </a:cubicBezTo>
                  <a:cubicBezTo>
                    <a:pt x="258" y="25"/>
                    <a:pt x="265" y="32"/>
                    <a:pt x="265" y="41"/>
                  </a:cubicBezTo>
                  <a:cubicBezTo>
                    <a:pt x="265" y="222"/>
                    <a:pt x="265" y="222"/>
                    <a:pt x="265" y="222"/>
                  </a:cubicBezTo>
                  <a:cubicBezTo>
                    <a:pt x="274" y="222"/>
                    <a:pt x="274" y="222"/>
                    <a:pt x="274" y="222"/>
                  </a:cubicBezTo>
                  <a:cubicBezTo>
                    <a:pt x="283" y="222"/>
                    <a:pt x="290" y="215"/>
                    <a:pt x="290" y="206"/>
                  </a:cubicBezTo>
                  <a:cubicBezTo>
                    <a:pt x="290" y="16"/>
                    <a:pt x="290" y="16"/>
                    <a:pt x="290" y="16"/>
                  </a:cubicBezTo>
                  <a:cubicBezTo>
                    <a:pt x="290" y="7"/>
                    <a:pt x="283" y="0"/>
                    <a:pt x="274" y="0"/>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3" name="Freeform 20"/>
            <p:cNvSpPr>
              <a:spLocks noChangeArrowheads="1"/>
            </p:cNvSpPr>
            <p:nvPr/>
          </p:nvSpPr>
          <p:spPr bwMode="auto">
            <a:xfrm>
              <a:off x="110382" y="422332"/>
              <a:ext cx="569909" cy="353943"/>
            </a:xfrm>
            <a:custGeom>
              <a:avLst/>
              <a:gdLst>
                <a:gd name="T0" fmla="*/ 71 w 201"/>
                <a:gd name="T1" fmla="*/ 5 h 125"/>
                <a:gd name="T2" fmla="*/ 11 w 201"/>
                <a:gd name="T3" fmla="*/ 109 h 125"/>
                <a:gd name="T4" fmla="*/ 11 w 201"/>
                <a:gd name="T5" fmla="*/ 124 h 125"/>
                <a:gd name="T6" fmla="*/ 192 w 201"/>
                <a:gd name="T7" fmla="*/ 124 h 125"/>
                <a:gd name="T8" fmla="*/ 192 w 201"/>
                <a:gd name="T9" fmla="*/ 108 h 125"/>
                <a:gd name="T10" fmla="*/ 151 w 201"/>
                <a:gd name="T11" fmla="*/ 47 h 125"/>
                <a:gd name="T12" fmla="*/ 117 w 201"/>
                <a:gd name="T13" fmla="*/ 86 h 125"/>
                <a:gd name="T14" fmla="*/ 110 w 201"/>
                <a:gd name="T15" fmla="*/ 81 h 125"/>
                <a:gd name="T16" fmla="*/ 122 w 201"/>
                <a:gd name="T17" fmla="*/ 65 h 125"/>
                <a:gd name="T18" fmla="*/ 81 w 201"/>
                <a:gd name="T19" fmla="*/ 5 h 125"/>
                <a:gd name="T20" fmla="*/ 71 w 201"/>
                <a:gd name="T21" fmla="*/ 5 h 1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1"/>
                <a:gd name="T34" fmla="*/ 0 h 125"/>
                <a:gd name="T35" fmla="*/ 201 w 201"/>
                <a:gd name="T36" fmla="*/ 125 h 1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1" h="125">
                  <a:moveTo>
                    <a:pt x="71" y="5"/>
                  </a:moveTo>
                  <a:cubicBezTo>
                    <a:pt x="11" y="109"/>
                    <a:pt x="11" y="109"/>
                    <a:pt x="11" y="109"/>
                  </a:cubicBezTo>
                  <a:cubicBezTo>
                    <a:pt x="11" y="109"/>
                    <a:pt x="0" y="124"/>
                    <a:pt x="11" y="124"/>
                  </a:cubicBezTo>
                  <a:cubicBezTo>
                    <a:pt x="25" y="125"/>
                    <a:pt x="192" y="124"/>
                    <a:pt x="192" y="124"/>
                  </a:cubicBezTo>
                  <a:cubicBezTo>
                    <a:pt x="192" y="124"/>
                    <a:pt x="201" y="121"/>
                    <a:pt x="192" y="108"/>
                  </a:cubicBezTo>
                  <a:cubicBezTo>
                    <a:pt x="182" y="94"/>
                    <a:pt x="158" y="46"/>
                    <a:pt x="151" y="47"/>
                  </a:cubicBezTo>
                  <a:cubicBezTo>
                    <a:pt x="144" y="47"/>
                    <a:pt x="120" y="83"/>
                    <a:pt x="117" y="86"/>
                  </a:cubicBezTo>
                  <a:cubicBezTo>
                    <a:pt x="115" y="89"/>
                    <a:pt x="108" y="84"/>
                    <a:pt x="110" y="81"/>
                  </a:cubicBezTo>
                  <a:cubicBezTo>
                    <a:pt x="116" y="74"/>
                    <a:pt x="122" y="65"/>
                    <a:pt x="122" y="65"/>
                  </a:cubicBezTo>
                  <a:cubicBezTo>
                    <a:pt x="122" y="65"/>
                    <a:pt x="84" y="9"/>
                    <a:pt x="81" y="5"/>
                  </a:cubicBezTo>
                  <a:cubicBezTo>
                    <a:pt x="78" y="0"/>
                    <a:pt x="73" y="1"/>
                    <a:pt x="71" y="5"/>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4" name="Oval 21"/>
            <p:cNvSpPr>
              <a:spLocks noChangeArrowheads="1"/>
            </p:cNvSpPr>
            <p:nvPr/>
          </p:nvSpPr>
          <p:spPr bwMode="auto">
            <a:xfrm>
              <a:off x="563909" y="331147"/>
              <a:ext cx="101984" cy="99584"/>
            </a:xfrm>
            <a:prstGeom prst="ellipse">
              <a:avLst/>
            </a:pr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grpSp>
      <p:grpSp>
        <p:nvGrpSpPr>
          <p:cNvPr id="15" name="组合 14"/>
          <p:cNvGrpSpPr/>
          <p:nvPr/>
        </p:nvGrpSpPr>
        <p:grpSpPr bwMode="auto">
          <a:xfrm>
            <a:off x="9791433" y="4205439"/>
            <a:ext cx="329894" cy="333006"/>
            <a:chOff x="0" y="0"/>
            <a:chExt cx="881859" cy="881859"/>
          </a:xfrm>
          <a:solidFill>
            <a:schemeClr val="tx1"/>
          </a:solidFill>
        </p:grpSpPr>
        <p:sp>
          <p:nvSpPr>
            <p:cNvPr id="16" name="Freeform 22"/>
            <p:cNvSpPr>
              <a:spLocks noEditPoints="1" noChangeArrowheads="1"/>
            </p:cNvSpPr>
            <p:nvPr/>
          </p:nvSpPr>
          <p:spPr bwMode="auto">
            <a:xfrm>
              <a:off x="0" y="0"/>
              <a:ext cx="881859" cy="881859"/>
            </a:xfrm>
            <a:custGeom>
              <a:avLst/>
              <a:gdLst>
                <a:gd name="T0" fmla="*/ 155 w 311"/>
                <a:gd name="T1" fmla="*/ 0 h 311"/>
                <a:gd name="T2" fmla="*/ 0 w 311"/>
                <a:gd name="T3" fmla="*/ 155 h 311"/>
                <a:gd name="T4" fmla="*/ 155 w 311"/>
                <a:gd name="T5" fmla="*/ 311 h 311"/>
                <a:gd name="T6" fmla="*/ 311 w 311"/>
                <a:gd name="T7" fmla="*/ 155 h 311"/>
                <a:gd name="T8" fmla="*/ 155 w 311"/>
                <a:gd name="T9" fmla="*/ 0 h 311"/>
                <a:gd name="T10" fmla="*/ 155 w 311"/>
                <a:gd name="T11" fmla="*/ 289 h 311"/>
                <a:gd name="T12" fmla="*/ 21 w 311"/>
                <a:gd name="T13" fmla="*/ 155 h 311"/>
                <a:gd name="T14" fmla="*/ 155 w 311"/>
                <a:gd name="T15" fmla="*/ 21 h 311"/>
                <a:gd name="T16" fmla="*/ 289 w 311"/>
                <a:gd name="T17" fmla="*/ 155 h 311"/>
                <a:gd name="T18" fmla="*/ 155 w 311"/>
                <a:gd name="T19" fmla="*/ 289 h 3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11"/>
                <a:gd name="T31" fmla="*/ 0 h 311"/>
                <a:gd name="T32" fmla="*/ 311 w 311"/>
                <a:gd name="T33" fmla="*/ 311 h 31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11" h="311">
                  <a:moveTo>
                    <a:pt x="155" y="0"/>
                  </a:moveTo>
                  <a:cubicBezTo>
                    <a:pt x="70" y="0"/>
                    <a:pt x="0" y="69"/>
                    <a:pt x="0" y="155"/>
                  </a:cubicBezTo>
                  <a:cubicBezTo>
                    <a:pt x="0" y="241"/>
                    <a:pt x="70" y="311"/>
                    <a:pt x="155" y="311"/>
                  </a:cubicBezTo>
                  <a:cubicBezTo>
                    <a:pt x="241" y="311"/>
                    <a:pt x="311" y="241"/>
                    <a:pt x="311" y="155"/>
                  </a:cubicBezTo>
                  <a:cubicBezTo>
                    <a:pt x="311" y="69"/>
                    <a:pt x="241" y="0"/>
                    <a:pt x="155" y="0"/>
                  </a:cubicBezTo>
                  <a:moveTo>
                    <a:pt x="155" y="289"/>
                  </a:moveTo>
                  <a:cubicBezTo>
                    <a:pt x="81" y="289"/>
                    <a:pt x="21" y="229"/>
                    <a:pt x="21" y="155"/>
                  </a:cubicBezTo>
                  <a:cubicBezTo>
                    <a:pt x="21" y="81"/>
                    <a:pt x="81" y="21"/>
                    <a:pt x="155" y="21"/>
                  </a:cubicBezTo>
                  <a:cubicBezTo>
                    <a:pt x="229" y="21"/>
                    <a:pt x="289" y="81"/>
                    <a:pt x="289" y="155"/>
                  </a:cubicBezTo>
                  <a:cubicBezTo>
                    <a:pt x="289" y="229"/>
                    <a:pt x="229" y="289"/>
                    <a:pt x="155" y="289"/>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17" name="Freeform 23"/>
            <p:cNvSpPr>
              <a:spLocks noChangeArrowheads="1"/>
            </p:cNvSpPr>
            <p:nvPr/>
          </p:nvSpPr>
          <p:spPr bwMode="auto">
            <a:xfrm>
              <a:off x="235162" y="70789"/>
              <a:ext cx="430731" cy="428331"/>
            </a:xfrm>
            <a:custGeom>
              <a:avLst/>
              <a:gdLst>
                <a:gd name="T0" fmla="*/ 145 w 152"/>
                <a:gd name="T1" fmla="*/ 53 h 151"/>
                <a:gd name="T2" fmla="*/ 144 w 152"/>
                <a:gd name="T3" fmla="*/ 52 h 151"/>
                <a:gd name="T4" fmla="*/ 125 w 152"/>
                <a:gd name="T5" fmla="*/ 52 h 151"/>
                <a:gd name="T6" fmla="*/ 77 w 152"/>
                <a:gd name="T7" fmla="*/ 106 h 151"/>
                <a:gd name="T8" fmla="*/ 31 w 152"/>
                <a:gd name="T9" fmla="*/ 12 h 151"/>
                <a:gd name="T10" fmla="*/ 11 w 152"/>
                <a:gd name="T11" fmla="*/ 4 h 151"/>
                <a:gd name="T12" fmla="*/ 10 w 152"/>
                <a:gd name="T13" fmla="*/ 4 h 151"/>
                <a:gd name="T14" fmla="*/ 4 w 152"/>
                <a:gd name="T15" fmla="*/ 25 h 151"/>
                <a:gd name="T16" fmla="*/ 60 w 152"/>
                <a:gd name="T17" fmla="*/ 140 h 151"/>
                <a:gd name="T18" fmla="*/ 79 w 152"/>
                <a:gd name="T19" fmla="*/ 148 h 151"/>
                <a:gd name="T20" fmla="*/ 79 w 152"/>
                <a:gd name="T21" fmla="*/ 148 h 151"/>
                <a:gd name="T22" fmla="*/ 80 w 152"/>
                <a:gd name="T23" fmla="*/ 148 h 151"/>
                <a:gd name="T24" fmla="*/ 81 w 152"/>
                <a:gd name="T25" fmla="*/ 147 h 151"/>
                <a:gd name="T26" fmla="*/ 87 w 152"/>
                <a:gd name="T27" fmla="*/ 141 h 151"/>
                <a:gd name="T28" fmla="*/ 148 w 152"/>
                <a:gd name="T29" fmla="*/ 72 h 151"/>
                <a:gd name="T30" fmla="*/ 145 w 152"/>
                <a:gd name="T31" fmla="*/ 53 h 1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2"/>
                <a:gd name="T49" fmla="*/ 0 h 151"/>
                <a:gd name="T50" fmla="*/ 152 w 152"/>
                <a:gd name="T51" fmla="*/ 151 h 1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2" h="151">
                  <a:moveTo>
                    <a:pt x="145" y="53"/>
                  </a:moveTo>
                  <a:cubicBezTo>
                    <a:pt x="144" y="52"/>
                    <a:pt x="144" y="52"/>
                    <a:pt x="144" y="52"/>
                  </a:cubicBezTo>
                  <a:cubicBezTo>
                    <a:pt x="138" y="47"/>
                    <a:pt x="129" y="47"/>
                    <a:pt x="125" y="52"/>
                  </a:cubicBezTo>
                  <a:cubicBezTo>
                    <a:pt x="77" y="106"/>
                    <a:pt x="77" y="106"/>
                    <a:pt x="77" y="106"/>
                  </a:cubicBezTo>
                  <a:cubicBezTo>
                    <a:pt x="31" y="12"/>
                    <a:pt x="31" y="12"/>
                    <a:pt x="31" y="12"/>
                  </a:cubicBezTo>
                  <a:cubicBezTo>
                    <a:pt x="27" y="4"/>
                    <a:pt x="18" y="0"/>
                    <a:pt x="11" y="4"/>
                  </a:cubicBezTo>
                  <a:cubicBezTo>
                    <a:pt x="10" y="4"/>
                    <a:pt x="10" y="4"/>
                    <a:pt x="10" y="4"/>
                  </a:cubicBezTo>
                  <a:cubicBezTo>
                    <a:pt x="3" y="8"/>
                    <a:pt x="0" y="17"/>
                    <a:pt x="4" y="25"/>
                  </a:cubicBezTo>
                  <a:cubicBezTo>
                    <a:pt x="60" y="140"/>
                    <a:pt x="60" y="140"/>
                    <a:pt x="60" y="140"/>
                  </a:cubicBezTo>
                  <a:cubicBezTo>
                    <a:pt x="63" y="148"/>
                    <a:pt x="72" y="151"/>
                    <a:pt x="79" y="148"/>
                  </a:cubicBezTo>
                  <a:cubicBezTo>
                    <a:pt x="79" y="148"/>
                    <a:pt x="79" y="148"/>
                    <a:pt x="79" y="148"/>
                  </a:cubicBezTo>
                  <a:cubicBezTo>
                    <a:pt x="79" y="148"/>
                    <a:pt x="80" y="148"/>
                    <a:pt x="80" y="148"/>
                  </a:cubicBezTo>
                  <a:cubicBezTo>
                    <a:pt x="81" y="147"/>
                    <a:pt x="81" y="147"/>
                    <a:pt x="81" y="147"/>
                  </a:cubicBezTo>
                  <a:cubicBezTo>
                    <a:pt x="84" y="146"/>
                    <a:pt x="86" y="144"/>
                    <a:pt x="87" y="141"/>
                  </a:cubicBezTo>
                  <a:cubicBezTo>
                    <a:pt x="148" y="72"/>
                    <a:pt x="148" y="72"/>
                    <a:pt x="148" y="72"/>
                  </a:cubicBezTo>
                  <a:cubicBezTo>
                    <a:pt x="152" y="67"/>
                    <a:pt x="151" y="59"/>
                    <a:pt x="145" y="53"/>
                  </a:cubicBezTo>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grpSp>
      <p:grpSp>
        <p:nvGrpSpPr>
          <p:cNvPr id="18" name="组合 17"/>
          <p:cNvGrpSpPr/>
          <p:nvPr/>
        </p:nvGrpSpPr>
        <p:grpSpPr bwMode="auto">
          <a:xfrm>
            <a:off x="8473972" y="4205439"/>
            <a:ext cx="397959" cy="333006"/>
            <a:chOff x="0" y="0"/>
            <a:chExt cx="961046" cy="796672"/>
          </a:xfrm>
          <a:solidFill>
            <a:schemeClr val="tx1"/>
          </a:solidFill>
        </p:grpSpPr>
        <p:sp>
          <p:nvSpPr>
            <p:cNvPr id="19" name="Freeform 24"/>
            <p:cNvSpPr>
              <a:spLocks noEditPoints="1" noChangeArrowheads="1"/>
            </p:cNvSpPr>
            <p:nvPr/>
          </p:nvSpPr>
          <p:spPr bwMode="auto">
            <a:xfrm>
              <a:off x="0" y="0"/>
              <a:ext cx="961046" cy="796672"/>
            </a:xfrm>
            <a:custGeom>
              <a:avLst/>
              <a:gdLst>
                <a:gd name="T0" fmla="*/ 321 w 339"/>
                <a:gd name="T1" fmla="*/ 0 h 281"/>
                <a:gd name="T2" fmla="*/ 18 w 339"/>
                <a:gd name="T3" fmla="*/ 0 h 281"/>
                <a:gd name="T4" fmla="*/ 0 w 339"/>
                <a:gd name="T5" fmla="*/ 18 h 281"/>
                <a:gd name="T6" fmla="*/ 0 w 339"/>
                <a:gd name="T7" fmla="*/ 263 h 281"/>
                <a:gd name="T8" fmla="*/ 18 w 339"/>
                <a:gd name="T9" fmla="*/ 281 h 281"/>
                <a:gd name="T10" fmla="*/ 321 w 339"/>
                <a:gd name="T11" fmla="*/ 281 h 281"/>
                <a:gd name="T12" fmla="*/ 339 w 339"/>
                <a:gd name="T13" fmla="*/ 263 h 281"/>
                <a:gd name="T14" fmla="*/ 339 w 339"/>
                <a:gd name="T15" fmla="*/ 18 h 281"/>
                <a:gd name="T16" fmla="*/ 321 w 339"/>
                <a:gd name="T17" fmla="*/ 0 h 281"/>
                <a:gd name="T18" fmla="*/ 316 w 339"/>
                <a:gd name="T19" fmla="*/ 246 h 281"/>
                <a:gd name="T20" fmla="*/ 301 w 339"/>
                <a:gd name="T21" fmla="*/ 262 h 281"/>
                <a:gd name="T22" fmla="*/ 38 w 339"/>
                <a:gd name="T23" fmla="*/ 262 h 281"/>
                <a:gd name="T24" fmla="*/ 23 w 339"/>
                <a:gd name="T25" fmla="*/ 246 h 281"/>
                <a:gd name="T26" fmla="*/ 23 w 339"/>
                <a:gd name="T27" fmla="*/ 35 h 281"/>
                <a:gd name="T28" fmla="*/ 38 w 339"/>
                <a:gd name="T29" fmla="*/ 19 h 281"/>
                <a:gd name="T30" fmla="*/ 301 w 339"/>
                <a:gd name="T31" fmla="*/ 19 h 281"/>
                <a:gd name="T32" fmla="*/ 316 w 339"/>
                <a:gd name="T33" fmla="*/ 35 h 281"/>
                <a:gd name="T34" fmla="*/ 316 w 339"/>
                <a:gd name="T35" fmla="*/ 246 h 28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39"/>
                <a:gd name="T55" fmla="*/ 0 h 281"/>
                <a:gd name="T56" fmla="*/ 339 w 339"/>
                <a:gd name="T57" fmla="*/ 281 h 28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39" h="281">
                  <a:moveTo>
                    <a:pt x="321" y="0"/>
                  </a:moveTo>
                  <a:cubicBezTo>
                    <a:pt x="18" y="0"/>
                    <a:pt x="18" y="0"/>
                    <a:pt x="18" y="0"/>
                  </a:cubicBezTo>
                  <a:cubicBezTo>
                    <a:pt x="8" y="0"/>
                    <a:pt x="0" y="8"/>
                    <a:pt x="0" y="18"/>
                  </a:cubicBezTo>
                  <a:cubicBezTo>
                    <a:pt x="0" y="263"/>
                    <a:pt x="0" y="263"/>
                    <a:pt x="0" y="263"/>
                  </a:cubicBezTo>
                  <a:cubicBezTo>
                    <a:pt x="0" y="273"/>
                    <a:pt x="8" y="281"/>
                    <a:pt x="18" y="281"/>
                  </a:cubicBezTo>
                  <a:cubicBezTo>
                    <a:pt x="321" y="281"/>
                    <a:pt x="321" y="281"/>
                    <a:pt x="321" y="281"/>
                  </a:cubicBezTo>
                  <a:cubicBezTo>
                    <a:pt x="331" y="281"/>
                    <a:pt x="339" y="273"/>
                    <a:pt x="339" y="263"/>
                  </a:cubicBezTo>
                  <a:cubicBezTo>
                    <a:pt x="339" y="18"/>
                    <a:pt x="339" y="18"/>
                    <a:pt x="339" y="18"/>
                  </a:cubicBezTo>
                  <a:cubicBezTo>
                    <a:pt x="339" y="8"/>
                    <a:pt x="331" y="0"/>
                    <a:pt x="321" y="0"/>
                  </a:cubicBezTo>
                  <a:moveTo>
                    <a:pt x="316" y="246"/>
                  </a:moveTo>
                  <a:cubicBezTo>
                    <a:pt x="316" y="255"/>
                    <a:pt x="309" y="262"/>
                    <a:pt x="301" y="262"/>
                  </a:cubicBezTo>
                  <a:cubicBezTo>
                    <a:pt x="38" y="262"/>
                    <a:pt x="38" y="262"/>
                    <a:pt x="38" y="262"/>
                  </a:cubicBezTo>
                  <a:cubicBezTo>
                    <a:pt x="30" y="262"/>
                    <a:pt x="23" y="255"/>
                    <a:pt x="23" y="246"/>
                  </a:cubicBezTo>
                  <a:cubicBezTo>
                    <a:pt x="23" y="35"/>
                    <a:pt x="23" y="35"/>
                    <a:pt x="23" y="35"/>
                  </a:cubicBezTo>
                  <a:cubicBezTo>
                    <a:pt x="23" y="26"/>
                    <a:pt x="30" y="19"/>
                    <a:pt x="38" y="19"/>
                  </a:cubicBezTo>
                  <a:cubicBezTo>
                    <a:pt x="301" y="19"/>
                    <a:pt x="301" y="19"/>
                    <a:pt x="301" y="19"/>
                  </a:cubicBezTo>
                  <a:cubicBezTo>
                    <a:pt x="309" y="19"/>
                    <a:pt x="316" y="26"/>
                    <a:pt x="316" y="35"/>
                  </a:cubicBezTo>
                  <a:lnTo>
                    <a:pt x="316" y="246"/>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0" name="Freeform 25"/>
            <p:cNvSpPr>
              <a:spLocks noChangeArrowheads="1"/>
            </p:cNvSpPr>
            <p:nvPr/>
          </p:nvSpPr>
          <p:spPr bwMode="auto">
            <a:xfrm>
              <a:off x="176371" y="116382"/>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1" name="Freeform 26"/>
            <p:cNvSpPr>
              <a:spLocks noChangeArrowheads="1"/>
            </p:cNvSpPr>
            <p:nvPr/>
          </p:nvSpPr>
          <p:spPr bwMode="auto">
            <a:xfrm>
              <a:off x="176371" y="274756"/>
              <a:ext cx="87586" cy="88786"/>
            </a:xfrm>
            <a:custGeom>
              <a:avLst/>
              <a:gdLst>
                <a:gd name="T0" fmla="*/ 31 w 31"/>
                <a:gd name="T1" fmla="*/ 24 h 31"/>
                <a:gd name="T2" fmla="*/ 24 w 31"/>
                <a:gd name="T3" fmla="*/ 31 h 31"/>
                <a:gd name="T4" fmla="*/ 8 w 31"/>
                <a:gd name="T5" fmla="*/ 31 h 31"/>
                <a:gd name="T6" fmla="*/ 0 w 31"/>
                <a:gd name="T7" fmla="*/ 24 h 31"/>
                <a:gd name="T8" fmla="*/ 0 w 31"/>
                <a:gd name="T9" fmla="*/ 8 h 31"/>
                <a:gd name="T10" fmla="*/ 8 w 31"/>
                <a:gd name="T11" fmla="*/ 0 h 31"/>
                <a:gd name="T12" fmla="*/ 24 w 31"/>
                <a:gd name="T13" fmla="*/ 0 h 31"/>
                <a:gd name="T14" fmla="*/ 31 w 31"/>
                <a:gd name="T15" fmla="*/ 8 h 31"/>
                <a:gd name="T16" fmla="*/ 31 w 31"/>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1"/>
                <a:gd name="T29" fmla="*/ 31 w 31"/>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1">
                  <a:moveTo>
                    <a:pt x="31" y="24"/>
                  </a:moveTo>
                  <a:cubicBezTo>
                    <a:pt x="31" y="28"/>
                    <a:pt x="28" y="31"/>
                    <a:pt x="24" y="31"/>
                  </a:cubicBezTo>
                  <a:cubicBezTo>
                    <a:pt x="8" y="31"/>
                    <a:pt x="8" y="31"/>
                    <a:pt x="8" y="31"/>
                  </a:cubicBezTo>
                  <a:cubicBezTo>
                    <a:pt x="4" y="31"/>
                    <a:pt x="0" y="28"/>
                    <a:pt x="0" y="24"/>
                  </a:cubicBezTo>
                  <a:cubicBezTo>
                    <a:pt x="0" y="8"/>
                    <a:pt x="0" y="8"/>
                    <a:pt x="0" y="8"/>
                  </a:cubicBezTo>
                  <a:cubicBezTo>
                    <a:pt x="0" y="4"/>
                    <a:pt x="4" y="0"/>
                    <a:pt x="8" y="0"/>
                  </a:cubicBezTo>
                  <a:cubicBezTo>
                    <a:pt x="24" y="0"/>
                    <a:pt x="24" y="0"/>
                    <a:pt x="24" y="0"/>
                  </a:cubicBezTo>
                  <a:cubicBezTo>
                    <a:pt x="28" y="0"/>
                    <a:pt x="31" y="4"/>
                    <a:pt x="31" y="8"/>
                  </a:cubicBezTo>
                  <a:lnTo>
                    <a:pt x="31" y="24"/>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2" name="Freeform 27"/>
            <p:cNvSpPr>
              <a:spLocks noChangeArrowheads="1"/>
            </p:cNvSpPr>
            <p:nvPr/>
          </p:nvSpPr>
          <p:spPr bwMode="auto">
            <a:xfrm>
              <a:off x="346744" y="116382"/>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3" name="Freeform 28"/>
            <p:cNvSpPr>
              <a:spLocks noChangeArrowheads="1"/>
            </p:cNvSpPr>
            <p:nvPr/>
          </p:nvSpPr>
          <p:spPr bwMode="auto">
            <a:xfrm>
              <a:off x="346744" y="274756"/>
              <a:ext cx="87586" cy="88786"/>
            </a:xfrm>
            <a:custGeom>
              <a:avLst/>
              <a:gdLst>
                <a:gd name="T0" fmla="*/ 31 w 31"/>
                <a:gd name="T1" fmla="*/ 24 h 31"/>
                <a:gd name="T2" fmla="*/ 24 w 31"/>
                <a:gd name="T3" fmla="*/ 31 h 31"/>
                <a:gd name="T4" fmla="*/ 8 w 31"/>
                <a:gd name="T5" fmla="*/ 31 h 31"/>
                <a:gd name="T6" fmla="*/ 0 w 31"/>
                <a:gd name="T7" fmla="*/ 24 h 31"/>
                <a:gd name="T8" fmla="*/ 0 w 31"/>
                <a:gd name="T9" fmla="*/ 8 h 31"/>
                <a:gd name="T10" fmla="*/ 8 w 31"/>
                <a:gd name="T11" fmla="*/ 0 h 31"/>
                <a:gd name="T12" fmla="*/ 24 w 31"/>
                <a:gd name="T13" fmla="*/ 0 h 31"/>
                <a:gd name="T14" fmla="*/ 31 w 31"/>
                <a:gd name="T15" fmla="*/ 8 h 31"/>
                <a:gd name="T16" fmla="*/ 31 w 31"/>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1"/>
                <a:gd name="T29" fmla="*/ 31 w 31"/>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1">
                  <a:moveTo>
                    <a:pt x="31" y="24"/>
                  </a:moveTo>
                  <a:cubicBezTo>
                    <a:pt x="31" y="28"/>
                    <a:pt x="28" y="31"/>
                    <a:pt x="24" y="31"/>
                  </a:cubicBezTo>
                  <a:cubicBezTo>
                    <a:pt x="8" y="31"/>
                    <a:pt x="8" y="31"/>
                    <a:pt x="8" y="31"/>
                  </a:cubicBezTo>
                  <a:cubicBezTo>
                    <a:pt x="4" y="31"/>
                    <a:pt x="0" y="28"/>
                    <a:pt x="0" y="24"/>
                  </a:cubicBezTo>
                  <a:cubicBezTo>
                    <a:pt x="0" y="8"/>
                    <a:pt x="0" y="8"/>
                    <a:pt x="0" y="8"/>
                  </a:cubicBezTo>
                  <a:cubicBezTo>
                    <a:pt x="0" y="4"/>
                    <a:pt x="4" y="0"/>
                    <a:pt x="8" y="0"/>
                  </a:cubicBezTo>
                  <a:cubicBezTo>
                    <a:pt x="24" y="0"/>
                    <a:pt x="24" y="0"/>
                    <a:pt x="24" y="0"/>
                  </a:cubicBezTo>
                  <a:cubicBezTo>
                    <a:pt x="28" y="0"/>
                    <a:pt x="31" y="4"/>
                    <a:pt x="31" y="8"/>
                  </a:cubicBezTo>
                  <a:lnTo>
                    <a:pt x="31" y="24"/>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4" name="Freeform 29"/>
            <p:cNvSpPr>
              <a:spLocks noChangeArrowheads="1"/>
            </p:cNvSpPr>
            <p:nvPr/>
          </p:nvSpPr>
          <p:spPr bwMode="auto">
            <a:xfrm>
              <a:off x="346744" y="436730"/>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5" name="Freeform 30"/>
            <p:cNvSpPr>
              <a:spLocks noChangeArrowheads="1"/>
            </p:cNvSpPr>
            <p:nvPr/>
          </p:nvSpPr>
          <p:spPr bwMode="auto">
            <a:xfrm>
              <a:off x="519516" y="116382"/>
              <a:ext cx="83987" cy="85186"/>
            </a:xfrm>
            <a:custGeom>
              <a:avLst/>
              <a:gdLst>
                <a:gd name="T0" fmla="*/ 30 w 30"/>
                <a:gd name="T1" fmla="*/ 23 h 30"/>
                <a:gd name="T2" fmla="*/ 23 w 30"/>
                <a:gd name="T3" fmla="*/ 30 h 30"/>
                <a:gd name="T4" fmla="*/ 7 w 30"/>
                <a:gd name="T5" fmla="*/ 30 h 30"/>
                <a:gd name="T6" fmla="*/ 0 w 30"/>
                <a:gd name="T7" fmla="*/ 23 h 30"/>
                <a:gd name="T8" fmla="*/ 0 w 30"/>
                <a:gd name="T9" fmla="*/ 7 h 30"/>
                <a:gd name="T10" fmla="*/ 7 w 30"/>
                <a:gd name="T11" fmla="*/ 0 h 30"/>
                <a:gd name="T12" fmla="*/ 23 w 30"/>
                <a:gd name="T13" fmla="*/ 0 h 30"/>
                <a:gd name="T14" fmla="*/ 30 w 30"/>
                <a:gd name="T15" fmla="*/ 7 h 30"/>
                <a:gd name="T16" fmla="*/ 30 w 30"/>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0"/>
                <a:gd name="T29" fmla="*/ 30 w 30"/>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0">
                  <a:moveTo>
                    <a:pt x="30" y="23"/>
                  </a:moveTo>
                  <a:cubicBezTo>
                    <a:pt x="30" y="27"/>
                    <a:pt x="27" y="30"/>
                    <a:pt x="23" y="30"/>
                  </a:cubicBezTo>
                  <a:cubicBezTo>
                    <a:pt x="7" y="30"/>
                    <a:pt x="7" y="30"/>
                    <a:pt x="7" y="30"/>
                  </a:cubicBezTo>
                  <a:cubicBezTo>
                    <a:pt x="3" y="30"/>
                    <a:pt x="0" y="27"/>
                    <a:pt x="0" y="23"/>
                  </a:cubicBezTo>
                  <a:cubicBezTo>
                    <a:pt x="0" y="7"/>
                    <a:pt x="0" y="7"/>
                    <a:pt x="0" y="7"/>
                  </a:cubicBezTo>
                  <a:cubicBezTo>
                    <a:pt x="0" y="3"/>
                    <a:pt x="3" y="0"/>
                    <a:pt x="7" y="0"/>
                  </a:cubicBezTo>
                  <a:cubicBezTo>
                    <a:pt x="23" y="0"/>
                    <a:pt x="23" y="0"/>
                    <a:pt x="23" y="0"/>
                  </a:cubicBezTo>
                  <a:cubicBezTo>
                    <a:pt x="27" y="0"/>
                    <a:pt x="30" y="3"/>
                    <a:pt x="30" y="7"/>
                  </a:cubicBezTo>
                  <a:lnTo>
                    <a:pt x="30"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6" name="Freeform 31"/>
            <p:cNvSpPr>
              <a:spLocks noChangeArrowheads="1"/>
            </p:cNvSpPr>
            <p:nvPr/>
          </p:nvSpPr>
          <p:spPr bwMode="auto">
            <a:xfrm>
              <a:off x="519516" y="274756"/>
              <a:ext cx="83987" cy="88786"/>
            </a:xfrm>
            <a:custGeom>
              <a:avLst/>
              <a:gdLst>
                <a:gd name="T0" fmla="*/ 30 w 30"/>
                <a:gd name="T1" fmla="*/ 24 h 31"/>
                <a:gd name="T2" fmla="*/ 23 w 30"/>
                <a:gd name="T3" fmla="*/ 31 h 31"/>
                <a:gd name="T4" fmla="*/ 7 w 30"/>
                <a:gd name="T5" fmla="*/ 31 h 31"/>
                <a:gd name="T6" fmla="*/ 0 w 30"/>
                <a:gd name="T7" fmla="*/ 24 h 31"/>
                <a:gd name="T8" fmla="*/ 0 w 30"/>
                <a:gd name="T9" fmla="*/ 8 h 31"/>
                <a:gd name="T10" fmla="*/ 7 w 30"/>
                <a:gd name="T11" fmla="*/ 0 h 31"/>
                <a:gd name="T12" fmla="*/ 23 w 30"/>
                <a:gd name="T13" fmla="*/ 0 h 31"/>
                <a:gd name="T14" fmla="*/ 30 w 30"/>
                <a:gd name="T15" fmla="*/ 8 h 31"/>
                <a:gd name="T16" fmla="*/ 30 w 30"/>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1"/>
                <a:gd name="T29" fmla="*/ 30 w 30"/>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1">
                  <a:moveTo>
                    <a:pt x="30" y="24"/>
                  </a:moveTo>
                  <a:cubicBezTo>
                    <a:pt x="30" y="28"/>
                    <a:pt x="27" y="31"/>
                    <a:pt x="23" y="31"/>
                  </a:cubicBezTo>
                  <a:cubicBezTo>
                    <a:pt x="7" y="31"/>
                    <a:pt x="7" y="31"/>
                    <a:pt x="7" y="31"/>
                  </a:cubicBezTo>
                  <a:cubicBezTo>
                    <a:pt x="3" y="31"/>
                    <a:pt x="0" y="28"/>
                    <a:pt x="0" y="24"/>
                  </a:cubicBezTo>
                  <a:cubicBezTo>
                    <a:pt x="0" y="8"/>
                    <a:pt x="0" y="8"/>
                    <a:pt x="0" y="8"/>
                  </a:cubicBezTo>
                  <a:cubicBezTo>
                    <a:pt x="0" y="4"/>
                    <a:pt x="3" y="0"/>
                    <a:pt x="7" y="0"/>
                  </a:cubicBezTo>
                  <a:cubicBezTo>
                    <a:pt x="23" y="0"/>
                    <a:pt x="23" y="0"/>
                    <a:pt x="23" y="0"/>
                  </a:cubicBezTo>
                  <a:cubicBezTo>
                    <a:pt x="27" y="0"/>
                    <a:pt x="30" y="4"/>
                    <a:pt x="30" y="8"/>
                  </a:cubicBezTo>
                  <a:lnTo>
                    <a:pt x="30" y="24"/>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7" name="Freeform 32"/>
            <p:cNvSpPr>
              <a:spLocks noChangeArrowheads="1"/>
            </p:cNvSpPr>
            <p:nvPr/>
          </p:nvSpPr>
          <p:spPr bwMode="auto">
            <a:xfrm>
              <a:off x="688689" y="116382"/>
              <a:ext cx="85186" cy="85186"/>
            </a:xfrm>
            <a:custGeom>
              <a:avLst/>
              <a:gdLst>
                <a:gd name="T0" fmla="*/ 30 w 30"/>
                <a:gd name="T1" fmla="*/ 23 h 30"/>
                <a:gd name="T2" fmla="*/ 23 w 30"/>
                <a:gd name="T3" fmla="*/ 30 h 30"/>
                <a:gd name="T4" fmla="*/ 7 w 30"/>
                <a:gd name="T5" fmla="*/ 30 h 30"/>
                <a:gd name="T6" fmla="*/ 0 w 30"/>
                <a:gd name="T7" fmla="*/ 23 h 30"/>
                <a:gd name="T8" fmla="*/ 0 w 30"/>
                <a:gd name="T9" fmla="*/ 7 h 30"/>
                <a:gd name="T10" fmla="*/ 7 w 30"/>
                <a:gd name="T11" fmla="*/ 0 h 30"/>
                <a:gd name="T12" fmla="*/ 23 w 30"/>
                <a:gd name="T13" fmla="*/ 0 h 30"/>
                <a:gd name="T14" fmla="*/ 30 w 30"/>
                <a:gd name="T15" fmla="*/ 7 h 30"/>
                <a:gd name="T16" fmla="*/ 30 w 30"/>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0"/>
                <a:gd name="T29" fmla="*/ 30 w 30"/>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0">
                  <a:moveTo>
                    <a:pt x="30" y="23"/>
                  </a:moveTo>
                  <a:cubicBezTo>
                    <a:pt x="30" y="27"/>
                    <a:pt x="27" y="30"/>
                    <a:pt x="23" y="30"/>
                  </a:cubicBezTo>
                  <a:cubicBezTo>
                    <a:pt x="7" y="30"/>
                    <a:pt x="7" y="30"/>
                    <a:pt x="7" y="30"/>
                  </a:cubicBezTo>
                  <a:cubicBezTo>
                    <a:pt x="3" y="30"/>
                    <a:pt x="0" y="27"/>
                    <a:pt x="0" y="23"/>
                  </a:cubicBezTo>
                  <a:cubicBezTo>
                    <a:pt x="0" y="7"/>
                    <a:pt x="0" y="7"/>
                    <a:pt x="0" y="7"/>
                  </a:cubicBezTo>
                  <a:cubicBezTo>
                    <a:pt x="0" y="3"/>
                    <a:pt x="3" y="0"/>
                    <a:pt x="7" y="0"/>
                  </a:cubicBezTo>
                  <a:cubicBezTo>
                    <a:pt x="23" y="0"/>
                    <a:pt x="23" y="0"/>
                    <a:pt x="23" y="0"/>
                  </a:cubicBezTo>
                  <a:cubicBezTo>
                    <a:pt x="27" y="0"/>
                    <a:pt x="30" y="3"/>
                    <a:pt x="30" y="7"/>
                  </a:cubicBezTo>
                  <a:lnTo>
                    <a:pt x="30"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8" name="Freeform 33"/>
            <p:cNvSpPr>
              <a:spLocks noChangeArrowheads="1"/>
            </p:cNvSpPr>
            <p:nvPr/>
          </p:nvSpPr>
          <p:spPr bwMode="auto">
            <a:xfrm>
              <a:off x="688689" y="274756"/>
              <a:ext cx="85186" cy="88786"/>
            </a:xfrm>
            <a:custGeom>
              <a:avLst/>
              <a:gdLst>
                <a:gd name="T0" fmla="*/ 30 w 30"/>
                <a:gd name="T1" fmla="*/ 24 h 31"/>
                <a:gd name="T2" fmla="*/ 23 w 30"/>
                <a:gd name="T3" fmla="*/ 31 h 31"/>
                <a:gd name="T4" fmla="*/ 7 w 30"/>
                <a:gd name="T5" fmla="*/ 31 h 31"/>
                <a:gd name="T6" fmla="*/ 0 w 30"/>
                <a:gd name="T7" fmla="*/ 24 h 31"/>
                <a:gd name="T8" fmla="*/ 0 w 30"/>
                <a:gd name="T9" fmla="*/ 8 h 31"/>
                <a:gd name="T10" fmla="*/ 7 w 30"/>
                <a:gd name="T11" fmla="*/ 0 h 31"/>
                <a:gd name="T12" fmla="*/ 23 w 30"/>
                <a:gd name="T13" fmla="*/ 0 h 31"/>
                <a:gd name="T14" fmla="*/ 30 w 30"/>
                <a:gd name="T15" fmla="*/ 8 h 31"/>
                <a:gd name="T16" fmla="*/ 30 w 30"/>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1"/>
                <a:gd name="T29" fmla="*/ 30 w 30"/>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1">
                  <a:moveTo>
                    <a:pt x="30" y="24"/>
                  </a:moveTo>
                  <a:cubicBezTo>
                    <a:pt x="30" y="28"/>
                    <a:pt x="27" y="31"/>
                    <a:pt x="23" y="31"/>
                  </a:cubicBezTo>
                  <a:cubicBezTo>
                    <a:pt x="7" y="31"/>
                    <a:pt x="7" y="31"/>
                    <a:pt x="7" y="31"/>
                  </a:cubicBezTo>
                  <a:cubicBezTo>
                    <a:pt x="3" y="31"/>
                    <a:pt x="0" y="28"/>
                    <a:pt x="0" y="24"/>
                  </a:cubicBezTo>
                  <a:cubicBezTo>
                    <a:pt x="0" y="8"/>
                    <a:pt x="0" y="8"/>
                    <a:pt x="0" y="8"/>
                  </a:cubicBezTo>
                  <a:cubicBezTo>
                    <a:pt x="0" y="4"/>
                    <a:pt x="3" y="0"/>
                    <a:pt x="7" y="0"/>
                  </a:cubicBezTo>
                  <a:cubicBezTo>
                    <a:pt x="23" y="0"/>
                    <a:pt x="23" y="0"/>
                    <a:pt x="23" y="0"/>
                  </a:cubicBezTo>
                  <a:cubicBezTo>
                    <a:pt x="27" y="0"/>
                    <a:pt x="30" y="4"/>
                    <a:pt x="30" y="8"/>
                  </a:cubicBezTo>
                  <a:lnTo>
                    <a:pt x="30" y="24"/>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29" name="Freeform 34"/>
            <p:cNvSpPr>
              <a:spLocks noChangeArrowheads="1"/>
            </p:cNvSpPr>
            <p:nvPr/>
          </p:nvSpPr>
          <p:spPr bwMode="auto">
            <a:xfrm>
              <a:off x="176371" y="436730"/>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grpSp>
      <p:sp>
        <p:nvSpPr>
          <p:cNvPr id="30" name="Freeform 84"/>
          <p:cNvSpPr>
            <a:spLocks noChangeAspect="1" noEditPoints="1" noChangeArrowheads="1"/>
          </p:cNvSpPr>
          <p:nvPr/>
        </p:nvSpPr>
        <p:spPr bwMode="auto">
          <a:xfrm>
            <a:off x="7169827" y="4205438"/>
            <a:ext cx="333822" cy="333006"/>
          </a:xfrm>
          <a:custGeom>
            <a:avLst/>
            <a:gdLst>
              <a:gd name="T0" fmla="*/ 170 w 170"/>
              <a:gd name="T1" fmla="*/ 0 h 168"/>
              <a:gd name="T2" fmla="*/ 162 w 170"/>
              <a:gd name="T3" fmla="*/ 16 h 168"/>
              <a:gd name="T4" fmla="*/ 170 w 170"/>
              <a:gd name="T5" fmla="*/ 103 h 168"/>
              <a:gd name="T6" fmla="*/ 93 w 170"/>
              <a:gd name="T7" fmla="*/ 119 h 168"/>
              <a:gd name="T8" fmla="*/ 128 w 170"/>
              <a:gd name="T9" fmla="*/ 152 h 168"/>
              <a:gd name="T10" fmla="*/ 42 w 170"/>
              <a:gd name="T11" fmla="*/ 168 h 168"/>
              <a:gd name="T12" fmla="*/ 77 w 170"/>
              <a:gd name="T13" fmla="*/ 152 h 168"/>
              <a:gd name="T14" fmla="*/ 0 w 170"/>
              <a:gd name="T15" fmla="*/ 119 h 168"/>
              <a:gd name="T16" fmla="*/ 6 w 170"/>
              <a:gd name="T17" fmla="*/ 103 h 168"/>
              <a:gd name="T18" fmla="*/ 0 w 170"/>
              <a:gd name="T19" fmla="*/ 16 h 168"/>
              <a:gd name="T20" fmla="*/ 0 w 170"/>
              <a:gd name="T21" fmla="*/ 0 h 168"/>
              <a:gd name="T22" fmla="*/ 122 w 170"/>
              <a:gd name="T23" fmla="*/ 40 h 168"/>
              <a:gd name="T24" fmla="*/ 115 w 170"/>
              <a:gd name="T25" fmla="*/ 44 h 168"/>
              <a:gd name="T26" fmla="*/ 75 w 170"/>
              <a:gd name="T27" fmla="*/ 52 h 168"/>
              <a:gd name="T28" fmla="*/ 73 w 170"/>
              <a:gd name="T29" fmla="*/ 50 h 168"/>
              <a:gd name="T30" fmla="*/ 50 w 170"/>
              <a:gd name="T31" fmla="*/ 67 h 168"/>
              <a:gd name="T32" fmla="*/ 85 w 170"/>
              <a:gd name="T33" fmla="*/ 65 h 168"/>
              <a:gd name="T34" fmla="*/ 89 w 170"/>
              <a:gd name="T35" fmla="*/ 67 h 168"/>
              <a:gd name="T36" fmla="*/ 120 w 170"/>
              <a:gd name="T37" fmla="*/ 52 h 168"/>
              <a:gd name="T38" fmla="*/ 128 w 170"/>
              <a:gd name="T39" fmla="*/ 40 h 168"/>
              <a:gd name="T40" fmla="*/ 113 w 170"/>
              <a:gd name="T41" fmla="*/ 58 h 168"/>
              <a:gd name="T42" fmla="*/ 122 w 170"/>
              <a:gd name="T43" fmla="*/ 85 h 168"/>
              <a:gd name="T44" fmla="*/ 113 w 170"/>
              <a:gd name="T45" fmla="*/ 58 h 168"/>
              <a:gd name="T46" fmla="*/ 101 w 170"/>
              <a:gd name="T47" fmla="*/ 67 h 168"/>
              <a:gd name="T48" fmla="*/ 109 w 170"/>
              <a:gd name="T49" fmla="*/ 85 h 168"/>
              <a:gd name="T50" fmla="*/ 101 w 170"/>
              <a:gd name="T51" fmla="*/ 67 h 168"/>
              <a:gd name="T52" fmla="*/ 87 w 170"/>
              <a:gd name="T53" fmla="*/ 77 h 168"/>
              <a:gd name="T54" fmla="*/ 95 w 170"/>
              <a:gd name="T55" fmla="*/ 85 h 168"/>
              <a:gd name="T56" fmla="*/ 87 w 170"/>
              <a:gd name="T57" fmla="*/ 77 h 168"/>
              <a:gd name="T58" fmla="*/ 75 w 170"/>
              <a:gd name="T59" fmla="*/ 69 h 168"/>
              <a:gd name="T60" fmla="*/ 83 w 170"/>
              <a:gd name="T61" fmla="*/ 85 h 168"/>
              <a:gd name="T62" fmla="*/ 75 w 170"/>
              <a:gd name="T63" fmla="*/ 69 h 168"/>
              <a:gd name="T64" fmla="*/ 63 w 170"/>
              <a:gd name="T65" fmla="*/ 69 h 168"/>
              <a:gd name="T66" fmla="*/ 71 w 170"/>
              <a:gd name="T67" fmla="*/ 85 h 168"/>
              <a:gd name="T68" fmla="*/ 63 w 170"/>
              <a:gd name="T69" fmla="*/ 69 h 168"/>
              <a:gd name="T70" fmla="*/ 48 w 170"/>
              <a:gd name="T71" fmla="*/ 73 h 168"/>
              <a:gd name="T72" fmla="*/ 56 w 170"/>
              <a:gd name="T73" fmla="*/ 85 h 168"/>
              <a:gd name="T74" fmla="*/ 48 w 170"/>
              <a:gd name="T75" fmla="*/ 73 h 168"/>
              <a:gd name="T76" fmla="*/ 146 w 170"/>
              <a:gd name="T77" fmla="*/ 18 h 168"/>
              <a:gd name="T78" fmla="*/ 24 w 170"/>
              <a:gd name="T79" fmla="*/ 101 h 168"/>
              <a:gd name="T80" fmla="*/ 146 w 170"/>
              <a:gd name="T81" fmla="*/ 18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70"/>
              <a:gd name="T124" fmla="*/ 0 h 168"/>
              <a:gd name="T125" fmla="*/ 170 w 170"/>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70" h="168">
                <a:moveTo>
                  <a:pt x="0" y="0"/>
                </a:moveTo>
                <a:lnTo>
                  <a:pt x="170" y="0"/>
                </a:lnTo>
                <a:lnTo>
                  <a:pt x="170" y="16"/>
                </a:lnTo>
                <a:lnTo>
                  <a:pt x="162" y="16"/>
                </a:lnTo>
                <a:lnTo>
                  <a:pt x="162" y="103"/>
                </a:lnTo>
                <a:lnTo>
                  <a:pt x="170" y="103"/>
                </a:lnTo>
                <a:lnTo>
                  <a:pt x="170" y="119"/>
                </a:lnTo>
                <a:lnTo>
                  <a:pt x="93" y="119"/>
                </a:lnTo>
                <a:lnTo>
                  <a:pt x="93" y="152"/>
                </a:lnTo>
                <a:lnTo>
                  <a:pt x="128" y="152"/>
                </a:lnTo>
                <a:lnTo>
                  <a:pt x="128" y="168"/>
                </a:lnTo>
                <a:lnTo>
                  <a:pt x="42" y="168"/>
                </a:lnTo>
                <a:lnTo>
                  <a:pt x="42" y="152"/>
                </a:lnTo>
                <a:lnTo>
                  <a:pt x="77" y="152"/>
                </a:lnTo>
                <a:lnTo>
                  <a:pt x="77" y="119"/>
                </a:lnTo>
                <a:lnTo>
                  <a:pt x="0" y="119"/>
                </a:lnTo>
                <a:lnTo>
                  <a:pt x="0" y="103"/>
                </a:lnTo>
                <a:lnTo>
                  <a:pt x="6" y="103"/>
                </a:lnTo>
                <a:lnTo>
                  <a:pt x="6" y="16"/>
                </a:lnTo>
                <a:lnTo>
                  <a:pt x="0" y="16"/>
                </a:lnTo>
                <a:lnTo>
                  <a:pt x="0" y="0"/>
                </a:lnTo>
                <a:lnTo>
                  <a:pt x="0" y="0"/>
                </a:lnTo>
                <a:close/>
                <a:moveTo>
                  <a:pt x="128" y="40"/>
                </a:moveTo>
                <a:lnTo>
                  <a:pt x="122" y="40"/>
                </a:lnTo>
                <a:lnTo>
                  <a:pt x="113" y="40"/>
                </a:lnTo>
                <a:lnTo>
                  <a:pt x="115" y="44"/>
                </a:lnTo>
                <a:lnTo>
                  <a:pt x="87" y="61"/>
                </a:lnTo>
                <a:lnTo>
                  <a:pt x="75" y="52"/>
                </a:lnTo>
                <a:lnTo>
                  <a:pt x="75" y="50"/>
                </a:lnTo>
                <a:lnTo>
                  <a:pt x="73" y="50"/>
                </a:lnTo>
                <a:lnTo>
                  <a:pt x="48" y="61"/>
                </a:lnTo>
                <a:lnTo>
                  <a:pt x="50" y="67"/>
                </a:lnTo>
                <a:lnTo>
                  <a:pt x="73" y="56"/>
                </a:lnTo>
                <a:lnTo>
                  <a:pt x="85" y="65"/>
                </a:lnTo>
                <a:lnTo>
                  <a:pt x="87" y="67"/>
                </a:lnTo>
                <a:lnTo>
                  <a:pt x="89" y="67"/>
                </a:lnTo>
                <a:lnTo>
                  <a:pt x="117" y="48"/>
                </a:lnTo>
                <a:lnTo>
                  <a:pt x="120" y="52"/>
                </a:lnTo>
                <a:lnTo>
                  <a:pt x="124" y="46"/>
                </a:lnTo>
                <a:lnTo>
                  <a:pt x="128" y="40"/>
                </a:lnTo>
                <a:lnTo>
                  <a:pt x="128" y="40"/>
                </a:lnTo>
                <a:close/>
                <a:moveTo>
                  <a:pt x="113" y="58"/>
                </a:moveTo>
                <a:lnTo>
                  <a:pt x="113" y="85"/>
                </a:lnTo>
                <a:lnTo>
                  <a:pt x="122" y="85"/>
                </a:lnTo>
                <a:lnTo>
                  <a:pt x="122" y="58"/>
                </a:lnTo>
                <a:lnTo>
                  <a:pt x="113" y="58"/>
                </a:lnTo>
                <a:lnTo>
                  <a:pt x="113" y="58"/>
                </a:lnTo>
                <a:close/>
                <a:moveTo>
                  <a:pt x="101" y="67"/>
                </a:moveTo>
                <a:lnTo>
                  <a:pt x="101" y="85"/>
                </a:lnTo>
                <a:lnTo>
                  <a:pt x="109" y="85"/>
                </a:lnTo>
                <a:lnTo>
                  <a:pt x="109" y="67"/>
                </a:lnTo>
                <a:lnTo>
                  <a:pt x="101" y="67"/>
                </a:lnTo>
                <a:lnTo>
                  <a:pt x="101" y="67"/>
                </a:lnTo>
                <a:close/>
                <a:moveTo>
                  <a:pt x="87" y="77"/>
                </a:moveTo>
                <a:lnTo>
                  <a:pt x="87" y="85"/>
                </a:lnTo>
                <a:lnTo>
                  <a:pt x="95" y="85"/>
                </a:lnTo>
                <a:lnTo>
                  <a:pt x="95" y="77"/>
                </a:lnTo>
                <a:lnTo>
                  <a:pt x="87" y="77"/>
                </a:lnTo>
                <a:lnTo>
                  <a:pt x="87" y="77"/>
                </a:lnTo>
                <a:close/>
                <a:moveTo>
                  <a:pt x="75" y="69"/>
                </a:moveTo>
                <a:lnTo>
                  <a:pt x="75" y="85"/>
                </a:lnTo>
                <a:lnTo>
                  <a:pt x="83" y="85"/>
                </a:lnTo>
                <a:lnTo>
                  <a:pt x="83" y="69"/>
                </a:lnTo>
                <a:lnTo>
                  <a:pt x="75" y="69"/>
                </a:lnTo>
                <a:lnTo>
                  <a:pt x="75" y="69"/>
                </a:lnTo>
                <a:close/>
                <a:moveTo>
                  <a:pt x="63" y="69"/>
                </a:moveTo>
                <a:lnTo>
                  <a:pt x="63" y="85"/>
                </a:lnTo>
                <a:lnTo>
                  <a:pt x="71" y="85"/>
                </a:lnTo>
                <a:lnTo>
                  <a:pt x="71" y="69"/>
                </a:lnTo>
                <a:lnTo>
                  <a:pt x="63" y="69"/>
                </a:lnTo>
                <a:lnTo>
                  <a:pt x="63" y="69"/>
                </a:lnTo>
                <a:close/>
                <a:moveTo>
                  <a:pt x="48" y="73"/>
                </a:moveTo>
                <a:lnTo>
                  <a:pt x="48" y="85"/>
                </a:lnTo>
                <a:lnTo>
                  <a:pt x="56" y="85"/>
                </a:lnTo>
                <a:lnTo>
                  <a:pt x="56" y="73"/>
                </a:lnTo>
                <a:lnTo>
                  <a:pt x="48" y="73"/>
                </a:lnTo>
                <a:lnTo>
                  <a:pt x="48" y="73"/>
                </a:lnTo>
                <a:close/>
                <a:moveTo>
                  <a:pt x="146" y="18"/>
                </a:moveTo>
                <a:lnTo>
                  <a:pt x="24" y="18"/>
                </a:lnTo>
                <a:lnTo>
                  <a:pt x="24" y="101"/>
                </a:lnTo>
                <a:lnTo>
                  <a:pt x="146" y="101"/>
                </a:lnTo>
                <a:lnTo>
                  <a:pt x="146" y="18"/>
                </a:lnTo>
                <a:close/>
              </a:path>
            </a:pathLst>
          </a:custGeom>
          <a:solidFill>
            <a:schemeClr val="tx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31" name="Freeform 9"/>
          <p:cNvSpPr>
            <a:spLocks noChangeAspect="1" noEditPoints="1" noChangeArrowheads="1"/>
          </p:cNvSpPr>
          <p:nvPr/>
        </p:nvSpPr>
        <p:spPr bwMode="auto">
          <a:xfrm>
            <a:off x="9150738" y="4205437"/>
            <a:ext cx="361886" cy="333007"/>
          </a:xfrm>
          <a:custGeom>
            <a:avLst/>
            <a:gdLst>
              <a:gd name="T0" fmla="*/ 141 w 181"/>
              <a:gd name="T1" fmla="*/ 0 h 165"/>
              <a:gd name="T2" fmla="*/ 149 w 181"/>
              <a:gd name="T3" fmla="*/ 8 h 165"/>
              <a:gd name="T4" fmla="*/ 134 w 181"/>
              <a:gd name="T5" fmla="*/ 47 h 165"/>
              <a:gd name="T6" fmla="*/ 33 w 181"/>
              <a:gd name="T7" fmla="*/ 14 h 165"/>
              <a:gd name="T8" fmla="*/ 39 w 181"/>
              <a:gd name="T9" fmla="*/ 20 h 165"/>
              <a:gd name="T10" fmla="*/ 51 w 181"/>
              <a:gd name="T11" fmla="*/ 31 h 165"/>
              <a:gd name="T12" fmla="*/ 33 w 181"/>
              <a:gd name="T13" fmla="*/ 39 h 165"/>
              <a:gd name="T14" fmla="*/ 39 w 181"/>
              <a:gd name="T15" fmla="*/ 45 h 165"/>
              <a:gd name="T16" fmla="*/ 51 w 181"/>
              <a:gd name="T17" fmla="*/ 55 h 165"/>
              <a:gd name="T18" fmla="*/ 33 w 181"/>
              <a:gd name="T19" fmla="*/ 63 h 165"/>
              <a:gd name="T20" fmla="*/ 39 w 181"/>
              <a:gd name="T21" fmla="*/ 67 h 165"/>
              <a:gd name="T22" fmla="*/ 51 w 181"/>
              <a:gd name="T23" fmla="*/ 77 h 165"/>
              <a:gd name="T24" fmla="*/ 33 w 181"/>
              <a:gd name="T25" fmla="*/ 86 h 165"/>
              <a:gd name="T26" fmla="*/ 39 w 181"/>
              <a:gd name="T27" fmla="*/ 90 h 165"/>
              <a:gd name="T28" fmla="*/ 51 w 181"/>
              <a:gd name="T29" fmla="*/ 100 h 165"/>
              <a:gd name="T30" fmla="*/ 33 w 181"/>
              <a:gd name="T31" fmla="*/ 110 h 165"/>
              <a:gd name="T32" fmla="*/ 39 w 181"/>
              <a:gd name="T33" fmla="*/ 116 h 165"/>
              <a:gd name="T34" fmla="*/ 51 w 181"/>
              <a:gd name="T35" fmla="*/ 126 h 165"/>
              <a:gd name="T36" fmla="*/ 33 w 181"/>
              <a:gd name="T37" fmla="*/ 134 h 165"/>
              <a:gd name="T38" fmla="*/ 33 w 181"/>
              <a:gd name="T39" fmla="*/ 151 h 165"/>
              <a:gd name="T40" fmla="*/ 134 w 181"/>
              <a:gd name="T41" fmla="*/ 118 h 165"/>
              <a:gd name="T42" fmla="*/ 149 w 181"/>
              <a:gd name="T43" fmla="*/ 157 h 165"/>
              <a:gd name="T44" fmla="*/ 141 w 181"/>
              <a:gd name="T45" fmla="*/ 165 h 165"/>
              <a:gd name="T46" fmla="*/ 19 w 181"/>
              <a:gd name="T47" fmla="*/ 165 h 165"/>
              <a:gd name="T48" fmla="*/ 19 w 181"/>
              <a:gd name="T49" fmla="*/ 146 h 165"/>
              <a:gd name="T50" fmla="*/ 0 w 181"/>
              <a:gd name="T51" fmla="*/ 132 h 165"/>
              <a:gd name="T52" fmla="*/ 19 w 181"/>
              <a:gd name="T53" fmla="*/ 120 h 165"/>
              <a:gd name="T54" fmla="*/ 0 w 181"/>
              <a:gd name="T55" fmla="*/ 108 h 165"/>
              <a:gd name="T56" fmla="*/ 19 w 181"/>
              <a:gd name="T57" fmla="*/ 98 h 165"/>
              <a:gd name="T58" fmla="*/ 0 w 181"/>
              <a:gd name="T59" fmla="*/ 83 h 165"/>
              <a:gd name="T60" fmla="*/ 19 w 181"/>
              <a:gd name="T61" fmla="*/ 75 h 165"/>
              <a:gd name="T62" fmla="*/ 0 w 181"/>
              <a:gd name="T63" fmla="*/ 61 h 165"/>
              <a:gd name="T64" fmla="*/ 19 w 181"/>
              <a:gd name="T65" fmla="*/ 51 h 165"/>
              <a:gd name="T66" fmla="*/ 0 w 181"/>
              <a:gd name="T67" fmla="*/ 39 h 165"/>
              <a:gd name="T68" fmla="*/ 19 w 181"/>
              <a:gd name="T69" fmla="*/ 8 h 165"/>
              <a:gd name="T70" fmla="*/ 27 w 181"/>
              <a:gd name="T71" fmla="*/ 0 h 165"/>
              <a:gd name="T72" fmla="*/ 63 w 181"/>
              <a:gd name="T73" fmla="*/ 79 h 165"/>
              <a:gd name="T74" fmla="*/ 84 w 181"/>
              <a:gd name="T75" fmla="*/ 88 h 165"/>
              <a:gd name="T76" fmla="*/ 63 w 181"/>
              <a:gd name="T77" fmla="*/ 79 h 165"/>
              <a:gd name="T78" fmla="*/ 63 w 181"/>
              <a:gd name="T79" fmla="*/ 61 h 165"/>
              <a:gd name="T80" fmla="*/ 100 w 181"/>
              <a:gd name="T81" fmla="*/ 69 h 165"/>
              <a:gd name="T82" fmla="*/ 63 w 181"/>
              <a:gd name="T83" fmla="*/ 61 h 165"/>
              <a:gd name="T84" fmla="*/ 63 w 181"/>
              <a:gd name="T85" fmla="*/ 45 h 165"/>
              <a:gd name="T86" fmla="*/ 116 w 181"/>
              <a:gd name="T87" fmla="*/ 53 h 165"/>
              <a:gd name="T88" fmla="*/ 63 w 181"/>
              <a:gd name="T89" fmla="*/ 45 h 165"/>
              <a:gd name="T90" fmla="*/ 63 w 181"/>
              <a:gd name="T91" fmla="*/ 29 h 165"/>
              <a:gd name="T92" fmla="*/ 116 w 181"/>
              <a:gd name="T93" fmla="*/ 35 h 165"/>
              <a:gd name="T94" fmla="*/ 63 w 181"/>
              <a:gd name="T95" fmla="*/ 29 h 165"/>
              <a:gd name="T96" fmla="*/ 84 w 181"/>
              <a:gd name="T97" fmla="*/ 130 h 165"/>
              <a:gd name="T98" fmla="*/ 106 w 181"/>
              <a:gd name="T99" fmla="*/ 130 h 165"/>
              <a:gd name="T100" fmla="*/ 86 w 181"/>
              <a:gd name="T101" fmla="*/ 108 h 165"/>
              <a:gd name="T102" fmla="*/ 84 w 181"/>
              <a:gd name="T103" fmla="*/ 130 h 165"/>
              <a:gd name="T104" fmla="*/ 161 w 181"/>
              <a:gd name="T105" fmla="*/ 37 h 165"/>
              <a:gd name="T106" fmla="*/ 116 w 181"/>
              <a:gd name="T107" fmla="*/ 120 h 165"/>
              <a:gd name="T108" fmla="*/ 161 w 181"/>
              <a:gd name="T109" fmla="*/ 37 h 16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1"/>
              <a:gd name="T166" fmla="*/ 0 h 165"/>
              <a:gd name="T167" fmla="*/ 181 w 181"/>
              <a:gd name="T168" fmla="*/ 165 h 16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1" h="165">
                <a:moveTo>
                  <a:pt x="27" y="0"/>
                </a:moveTo>
                <a:lnTo>
                  <a:pt x="141" y="0"/>
                </a:lnTo>
                <a:lnTo>
                  <a:pt x="149" y="0"/>
                </a:lnTo>
                <a:lnTo>
                  <a:pt x="149" y="8"/>
                </a:lnTo>
                <a:lnTo>
                  <a:pt x="149" y="35"/>
                </a:lnTo>
                <a:lnTo>
                  <a:pt x="134" y="47"/>
                </a:lnTo>
                <a:lnTo>
                  <a:pt x="134" y="14"/>
                </a:lnTo>
                <a:lnTo>
                  <a:pt x="33" y="14"/>
                </a:lnTo>
                <a:lnTo>
                  <a:pt x="33" y="25"/>
                </a:lnTo>
                <a:lnTo>
                  <a:pt x="39" y="20"/>
                </a:lnTo>
                <a:lnTo>
                  <a:pt x="47" y="18"/>
                </a:lnTo>
                <a:lnTo>
                  <a:pt x="51" y="31"/>
                </a:lnTo>
                <a:lnTo>
                  <a:pt x="45" y="35"/>
                </a:lnTo>
                <a:lnTo>
                  <a:pt x="33" y="39"/>
                </a:lnTo>
                <a:lnTo>
                  <a:pt x="33" y="47"/>
                </a:lnTo>
                <a:lnTo>
                  <a:pt x="39" y="45"/>
                </a:lnTo>
                <a:lnTo>
                  <a:pt x="47" y="41"/>
                </a:lnTo>
                <a:lnTo>
                  <a:pt x="51" y="55"/>
                </a:lnTo>
                <a:lnTo>
                  <a:pt x="45" y="57"/>
                </a:lnTo>
                <a:lnTo>
                  <a:pt x="33" y="63"/>
                </a:lnTo>
                <a:lnTo>
                  <a:pt x="33" y="71"/>
                </a:lnTo>
                <a:lnTo>
                  <a:pt x="39" y="67"/>
                </a:lnTo>
                <a:lnTo>
                  <a:pt x="47" y="65"/>
                </a:lnTo>
                <a:lnTo>
                  <a:pt x="51" y="77"/>
                </a:lnTo>
                <a:lnTo>
                  <a:pt x="45" y="81"/>
                </a:lnTo>
                <a:lnTo>
                  <a:pt x="33" y="86"/>
                </a:lnTo>
                <a:lnTo>
                  <a:pt x="33" y="94"/>
                </a:lnTo>
                <a:lnTo>
                  <a:pt x="39" y="90"/>
                </a:lnTo>
                <a:lnTo>
                  <a:pt x="47" y="88"/>
                </a:lnTo>
                <a:lnTo>
                  <a:pt x="51" y="100"/>
                </a:lnTo>
                <a:lnTo>
                  <a:pt x="45" y="104"/>
                </a:lnTo>
                <a:lnTo>
                  <a:pt x="33" y="110"/>
                </a:lnTo>
                <a:lnTo>
                  <a:pt x="33" y="118"/>
                </a:lnTo>
                <a:lnTo>
                  <a:pt x="39" y="116"/>
                </a:lnTo>
                <a:lnTo>
                  <a:pt x="47" y="112"/>
                </a:lnTo>
                <a:lnTo>
                  <a:pt x="51" y="126"/>
                </a:lnTo>
                <a:lnTo>
                  <a:pt x="45" y="128"/>
                </a:lnTo>
                <a:lnTo>
                  <a:pt x="33" y="134"/>
                </a:lnTo>
                <a:lnTo>
                  <a:pt x="33" y="146"/>
                </a:lnTo>
                <a:lnTo>
                  <a:pt x="33" y="151"/>
                </a:lnTo>
                <a:lnTo>
                  <a:pt x="134" y="151"/>
                </a:lnTo>
                <a:lnTo>
                  <a:pt x="134" y="118"/>
                </a:lnTo>
                <a:lnTo>
                  <a:pt x="149" y="106"/>
                </a:lnTo>
                <a:lnTo>
                  <a:pt x="149" y="157"/>
                </a:lnTo>
                <a:lnTo>
                  <a:pt x="149" y="165"/>
                </a:lnTo>
                <a:lnTo>
                  <a:pt x="141" y="165"/>
                </a:lnTo>
                <a:lnTo>
                  <a:pt x="27" y="165"/>
                </a:lnTo>
                <a:lnTo>
                  <a:pt x="19" y="165"/>
                </a:lnTo>
                <a:lnTo>
                  <a:pt x="19" y="157"/>
                </a:lnTo>
                <a:lnTo>
                  <a:pt x="19" y="146"/>
                </a:lnTo>
                <a:lnTo>
                  <a:pt x="4" y="146"/>
                </a:lnTo>
                <a:lnTo>
                  <a:pt x="0" y="132"/>
                </a:lnTo>
                <a:lnTo>
                  <a:pt x="19" y="124"/>
                </a:lnTo>
                <a:lnTo>
                  <a:pt x="19" y="120"/>
                </a:lnTo>
                <a:lnTo>
                  <a:pt x="4" y="120"/>
                </a:lnTo>
                <a:lnTo>
                  <a:pt x="0" y="108"/>
                </a:lnTo>
                <a:lnTo>
                  <a:pt x="19" y="100"/>
                </a:lnTo>
                <a:lnTo>
                  <a:pt x="19" y="98"/>
                </a:lnTo>
                <a:lnTo>
                  <a:pt x="4" y="98"/>
                </a:lnTo>
                <a:lnTo>
                  <a:pt x="0" y="83"/>
                </a:lnTo>
                <a:lnTo>
                  <a:pt x="19" y="77"/>
                </a:lnTo>
                <a:lnTo>
                  <a:pt x="19" y="75"/>
                </a:lnTo>
                <a:lnTo>
                  <a:pt x="4" y="75"/>
                </a:lnTo>
                <a:lnTo>
                  <a:pt x="0" y="61"/>
                </a:lnTo>
                <a:lnTo>
                  <a:pt x="19" y="53"/>
                </a:lnTo>
                <a:lnTo>
                  <a:pt x="19" y="51"/>
                </a:lnTo>
                <a:lnTo>
                  <a:pt x="4" y="51"/>
                </a:lnTo>
                <a:lnTo>
                  <a:pt x="0" y="39"/>
                </a:lnTo>
                <a:lnTo>
                  <a:pt x="19" y="31"/>
                </a:lnTo>
                <a:lnTo>
                  <a:pt x="19" y="8"/>
                </a:lnTo>
                <a:lnTo>
                  <a:pt x="19" y="0"/>
                </a:lnTo>
                <a:lnTo>
                  <a:pt x="27" y="0"/>
                </a:lnTo>
                <a:lnTo>
                  <a:pt x="27" y="0"/>
                </a:lnTo>
                <a:close/>
                <a:moveTo>
                  <a:pt x="63" y="79"/>
                </a:moveTo>
                <a:lnTo>
                  <a:pt x="63" y="88"/>
                </a:lnTo>
                <a:lnTo>
                  <a:pt x="84" y="88"/>
                </a:lnTo>
                <a:lnTo>
                  <a:pt x="84" y="79"/>
                </a:lnTo>
                <a:lnTo>
                  <a:pt x="63" y="79"/>
                </a:lnTo>
                <a:lnTo>
                  <a:pt x="63" y="79"/>
                </a:lnTo>
                <a:close/>
                <a:moveTo>
                  <a:pt x="63" y="61"/>
                </a:moveTo>
                <a:lnTo>
                  <a:pt x="63" y="69"/>
                </a:lnTo>
                <a:lnTo>
                  <a:pt x="100" y="69"/>
                </a:lnTo>
                <a:lnTo>
                  <a:pt x="100" y="61"/>
                </a:lnTo>
                <a:lnTo>
                  <a:pt x="63" y="61"/>
                </a:lnTo>
                <a:lnTo>
                  <a:pt x="63" y="61"/>
                </a:lnTo>
                <a:close/>
                <a:moveTo>
                  <a:pt x="63" y="45"/>
                </a:moveTo>
                <a:lnTo>
                  <a:pt x="63" y="53"/>
                </a:lnTo>
                <a:lnTo>
                  <a:pt x="116" y="53"/>
                </a:lnTo>
                <a:lnTo>
                  <a:pt x="116" y="45"/>
                </a:lnTo>
                <a:lnTo>
                  <a:pt x="63" y="45"/>
                </a:lnTo>
                <a:lnTo>
                  <a:pt x="63" y="45"/>
                </a:lnTo>
                <a:close/>
                <a:moveTo>
                  <a:pt x="63" y="29"/>
                </a:moveTo>
                <a:lnTo>
                  <a:pt x="63" y="35"/>
                </a:lnTo>
                <a:lnTo>
                  <a:pt x="116" y="35"/>
                </a:lnTo>
                <a:lnTo>
                  <a:pt x="116" y="29"/>
                </a:lnTo>
                <a:lnTo>
                  <a:pt x="63" y="29"/>
                </a:lnTo>
                <a:lnTo>
                  <a:pt x="63" y="29"/>
                </a:lnTo>
                <a:close/>
                <a:moveTo>
                  <a:pt x="84" y="130"/>
                </a:moveTo>
                <a:lnTo>
                  <a:pt x="96" y="130"/>
                </a:lnTo>
                <a:lnTo>
                  <a:pt x="106" y="130"/>
                </a:lnTo>
                <a:lnTo>
                  <a:pt x="96" y="118"/>
                </a:lnTo>
                <a:lnTo>
                  <a:pt x="86" y="108"/>
                </a:lnTo>
                <a:lnTo>
                  <a:pt x="86" y="120"/>
                </a:lnTo>
                <a:lnTo>
                  <a:pt x="84" y="130"/>
                </a:lnTo>
                <a:lnTo>
                  <a:pt x="84" y="130"/>
                </a:lnTo>
                <a:close/>
                <a:moveTo>
                  <a:pt x="161" y="37"/>
                </a:moveTo>
                <a:lnTo>
                  <a:pt x="96" y="100"/>
                </a:lnTo>
                <a:lnTo>
                  <a:pt x="116" y="120"/>
                </a:lnTo>
                <a:lnTo>
                  <a:pt x="181" y="57"/>
                </a:lnTo>
                <a:lnTo>
                  <a:pt x="161" y="37"/>
                </a:lnTo>
                <a:close/>
              </a:path>
            </a:pathLst>
          </a:custGeom>
          <a:solidFill>
            <a:schemeClr val="tx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404040"/>
              </a:solidFill>
              <a:effectLst/>
              <a:uLnTx/>
              <a:uFillTx/>
              <a:latin typeface="Calibri" panose="020F0502020204030204" pitchFamily="34" charset="0"/>
              <a:ea typeface="微软雅黑" panose="020B0503020204020204" pitchFamily="34" charset="-122"/>
              <a:cs typeface="+mn-cs"/>
              <a:sym typeface="宋体" panose="02010600030101010101" pitchFamily="2" charset="-122"/>
            </a:endParaRPr>
          </a:p>
        </p:txBody>
      </p:sp>
      <p:sp>
        <p:nvSpPr>
          <p:cNvPr id="32" name="TextBox 84"/>
          <p:cNvSpPr txBox="1"/>
          <p:nvPr/>
        </p:nvSpPr>
        <p:spPr>
          <a:xfrm>
            <a:off x="6908794" y="4881983"/>
            <a:ext cx="3801041" cy="307777"/>
          </a:xfrm>
          <a:prstGeom prst="rect">
            <a:avLst/>
          </a:prstGeom>
          <a:noFill/>
        </p:spPr>
        <p:txBody>
          <a:bodyPr wrap="none" rtlCol="0">
            <a:spAutoFit/>
          </a:bodyPr>
          <a:lstStyle/>
          <a:p>
            <a:r>
              <a:rPr lang="zh-CN" altLang="en-US" sz="1400" b="1" dirty="0">
                <a:solidFill>
                  <a:sysClr val="windowText" lastClr="000000"/>
                </a:solidFill>
                <a:latin typeface="微软雅黑" panose="020B0503020204020204" pitchFamily="34" charset="-122"/>
                <a:ea typeface="微软雅黑" panose="020B0503020204020204" pitchFamily="34" charset="-122"/>
              </a:rPr>
              <a:t>汇报人：董震宇</a:t>
            </a:r>
            <a:r>
              <a:rPr lang="en-US" altLang="zh-CN" sz="1400" b="1" dirty="0">
                <a:solidFill>
                  <a:sysClr val="windowText" lastClr="000000"/>
                </a:solidFill>
                <a:latin typeface="微软雅黑" panose="020B0503020204020204" pitchFamily="34" charset="-122"/>
                <a:ea typeface="微软雅黑" panose="020B0503020204020204" pitchFamily="34" charset="-122"/>
              </a:rPr>
              <a:t>	</a:t>
            </a:r>
            <a:r>
              <a:rPr lang="zh-CN" altLang="en-US" sz="1400" b="1" dirty="0">
                <a:solidFill>
                  <a:sysClr val="windowText" lastClr="000000"/>
                </a:solidFill>
                <a:latin typeface="微软雅黑" panose="020B0503020204020204" pitchFamily="34" charset="-122"/>
                <a:ea typeface="微软雅黑" panose="020B0503020204020204" pitchFamily="34" charset="-122"/>
              </a:rPr>
              <a:t>日期：</a:t>
            </a:r>
            <a:r>
              <a:rPr lang="en-US" altLang="zh-CN" sz="1400" b="1" dirty="0">
                <a:solidFill>
                  <a:sysClr val="windowText" lastClr="000000"/>
                </a:solidFill>
                <a:latin typeface="微软雅黑" panose="020B0503020204020204" pitchFamily="34" charset="-122"/>
                <a:ea typeface="微软雅黑" panose="020B0503020204020204" pitchFamily="34" charset="-122"/>
              </a:rPr>
              <a:t>2019</a:t>
            </a:r>
            <a:r>
              <a:rPr lang="zh-CN" altLang="en-US" sz="1400" b="1" dirty="0">
                <a:solidFill>
                  <a:sysClr val="windowText" lastClr="000000"/>
                </a:solidFill>
                <a:latin typeface="微软雅黑" panose="020B0503020204020204" pitchFamily="34" charset="-122"/>
                <a:ea typeface="微软雅黑" panose="020B0503020204020204" pitchFamily="34" charset="-122"/>
              </a:rPr>
              <a:t>年</a:t>
            </a:r>
            <a:r>
              <a:rPr lang="en-US" altLang="zh-CN" sz="1400" b="1" dirty="0">
                <a:solidFill>
                  <a:sysClr val="windowText" lastClr="000000"/>
                </a:solidFill>
                <a:latin typeface="微软雅黑" panose="020B0503020204020204" pitchFamily="34" charset="-122"/>
                <a:ea typeface="微软雅黑" panose="020B0503020204020204" pitchFamily="34" charset="-122"/>
              </a:rPr>
              <a:t>1</a:t>
            </a:r>
            <a:r>
              <a:rPr lang="zh-CN" altLang="en-US" sz="1400" b="1" dirty="0">
                <a:solidFill>
                  <a:sysClr val="windowText" lastClr="000000"/>
                </a:solidFill>
                <a:latin typeface="微软雅黑" panose="020B0503020204020204" pitchFamily="34" charset="-122"/>
                <a:ea typeface="微软雅黑" panose="020B0503020204020204" pitchFamily="34" charset="-122"/>
              </a:rPr>
              <a:t>月</a:t>
            </a:r>
            <a:r>
              <a:rPr lang="en-US" altLang="zh-CN" sz="1400" b="1" dirty="0">
                <a:solidFill>
                  <a:sysClr val="windowText" lastClr="000000"/>
                </a:solidFill>
                <a:latin typeface="微软雅黑" panose="020B0503020204020204" pitchFamily="34" charset="-122"/>
                <a:ea typeface="微软雅黑" panose="020B0503020204020204" pitchFamily="34" charset="-122"/>
              </a:rPr>
              <a:t>4</a:t>
            </a:r>
            <a:r>
              <a:rPr lang="zh-CN" altLang="en-US" sz="1400" b="1" dirty="0">
                <a:solidFill>
                  <a:sysClr val="windowText" lastClr="000000"/>
                </a:solidFill>
                <a:latin typeface="微软雅黑" panose="020B0503020204020204" pitchFamily="34" charset="-122"/>
                <a:ea typeface="微软雅黑" panose="020B0503020204020204" pitchFamily="34" charset="-122"/>
              </a:rPr>
              <a:t>日</a:t>
            </a:r>
          </a:p>
        </p:txBody>
      </p:sp>
    </p:spTree>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type="lt">
                                    <p:tmPct val="8000"/>
                                  </p:iterate>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16" presetClass="entr" presetSubtype="37"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arn(outVertical)">
                                      <p:cBhvr>
                                        <p:cTn id="11" dur="500"/>
                                        <p:tgtEl>
                                          <p:spTgt spid="5"/>
                                        </p:tgtEl>
                                      </p:cBhvr>
                                    </p:animEffect>
                                  </p:childTnLst>
                                </p:cTn>
                              </p:par>
                            </p:childTnLst>
                          </p:cTn>
                        </p:par>
                        <p:par>
                          <p:cTn id="12" fill="hold">
                            <p:stCondLst>
                              <p:cond delay="740"/>
                            </p:stCondLst>
                            <p:childTnLst>
                              <p:par>
                                <p:cTn id="13" presetID="49" presetClass="entr" presetSubtype="0" decel="10000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ppt_w</p:attrName>
                                        </p:attrNameLst>
                                      </p:cBhvr>
                                      <p:tavLst>
                                        <p:tav tm="0">
                                          <p:val>
                                            <p:fltVal val="0"/>
                                          </p:val>
                                        </p:tav>
                                        <p:tav tm="100000">
                                          <p:val>
                                            <p:strVal val="#ppt_w"/>
                                          </p:val>
                                        </p:tav>
                                      </p:tavLst>
                                    </p:anim>
                                    <p:anim calcmode="lin" valueType="num">
                                      <p:cBhvr>
                                        <p:cTn id="16" dur="500" fill="hold"/>
                                        <p:tgtEl>
                                          <p:spTgt spid="9"/>
                                        </p:tgtEl>
                                        <p:attrNameLst>
                                          <p:attrName>ppt_h</p:attrName>
                                        </p:attrNameLst>
                                      </p:cBhvr>
                                      <p:tavLst>
                                        <p:tav tm="0">
                                          <p:val>
                                            <p:fltVal val="0"/>
                                          </p:val>
                                        </p:tav>
                                        <p:tav tm="100000">
                                          <p:val>
                                            <p:strVal val="#ppt_h"/>
                                          </p:val>
                                        </p:tav>
                                      </p:tavLst>
                                    </p:anim>
                                    <p:anim calcmode="lin" valueType="num">
                                      <p:cBhvr>
                                        <p:cTn id="17" dur="500" fill="hold"/>
                                        <p:tgtEl>
                                          <p:spTgt spid="9"/>
                                        </p:tgtEl>
                                        <p:attrNameLst>
                                          <p:attrName>style.rotation</p:attrName>
                                        </p:attrNameLst>
                                      </p:cBhvr>
                                      <p:tavLst>
                                        <p:tav tm="0">
                                          <p:val>
                                            <p:fltVal val="360"/>
                                          </p:val>
                                        </p:tav>
                                        <p:tav tm="100000">
                                          <p:val>
                                            <p:fltVal val="0"/>
                                          </p:val>
                                        </p:tav>
                                      </p:tavLst>
                                    </p:anim>
                                    <p:animEffect transition="in" filter="fade">
                                      <p:cBhvr>
                                        <p:cTn id="18" dur="500"/>
                                        <p:tgtEl>
                                          <p:spTgt spid="9"/>
                                        </p:tgtEl>
                                      </p:cBhvr>
                                    </p:animEffect>
                                  </p:childTnLst>
                                </p:cTn>
                              </p:par>
                              <p:par>
                                <p:cTn id="19" presetID="49" presetClass="entr" presetSubtype="0" decel="10000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 calcmode="lin" valueType="num">
                                      <p:cBhvr>
                                        <p:cTn id="23" dur="500" fill="hold"/>
                                        <p:tgtEl>
                                          <p:spTgt spid="15"/>
                                        </p:tgtEl>
                                        <p:attrNameLst>
                                          <p:attrName>style.rotation</p:attrName>
                                        </p:attrNameLst>
                                      </p:cBhvr>
                                      <p:tavLst>
                                        <p:tav tm="0">
                                          <p:val>
                                            <p:fltVal val="360"/>
                                          </p:val>
                                        </p:tav>
                                        <p:tav tm="100000">
                                          <p:val>
                                            <p:fltVal val="0"/>
                                          </p:val>
                                        </p:tav>
                                      </p:tavLst>
                                    </p:anim>
                                    <p:animEffect transition="in" filter="fade">
                                      <p:cBhvr>
                                        <p:cTn id="24" dur="500"/>
                                        <p:tgtEl>
                                          <p:spTgt spid="15"/>
                                        </p:tgtEl>
                                      </p:cBhvr>
                                    </p:animEffect>
                                  </p:childTnLst>
                                </p:cTn>
                              </p:par>
                              <p:par>
                                <p:cTn id="25" presetID="49" presetClass="entr" presetSubtype="0" decel="10000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ppt_w</p:attrName>
                                        </p:attrNameLst>
                                      </p:cBhvr>
                                      <p:tavLst>
                                        <p:tav tm="0">
                                          <p:val>
                                            <p:fltVal val="0"/>
                                          </p:val>
                                        </p:tav>
                                        <p:tav tm="100000">
                                          <p:val>
                                            <p:strVal val="#ppt_w"/>
                                          </p:val>
                                        </p:tav>
                                      </p:tavLst>
                                    </p:anim>
                                    <p:anim calcmode="lin" valueType="num">
                                      <p:cBhvr>
                                        <p:cTn id="28" dur="500" fill="hold"/>
                                        <p:tgtEl>
                                          <p:spTgt spid="18"/>
                                        </p:tgtEl>
                                        <p:attrNameLst>
                                          <p:attrName>ppt_h</p:attrName>
                                        </p:attrNameLst>
                                      </p:cBhvr>
                                      <p:tavLst>
                                        <p:tav tm="0">
                                          <p:val>
                                            <p:fltVal val="0"/>
                                          </p:val>
                                        </p:tav>
                                        <p:tav tm="100000">
                                          <p:val>
                                            <p:strVal val="#ppt_h"/>
                                          </p:val>
                                        </p:tav>
                                      </p:tavLst>
                                    </p:anim>
                                    <p:anim calcmode="lin" valueType="num">
                                      <p:cBhvr>
                                        <p:cTn id="29" dur="500" fill="hold"/>
                                        <p:tgtEl>
                                          <p:spTgt spid="18"/>
                                        </p:tgtEl>
                                        <p:attrNameLst>
                                          <p:attrName>style.rotation</p:attrName>
                                        </p:attrNameLst>
                                      </p:cBhvr>
                                      <p:tavLst>
                                        <p:tav tm="0">
                                          <p:val>
                                            <p:fltVal val="360"/>
                                          </p:val>
                                        </p:tav>
                                        <p:tav tm="100000">
                                          <p:val>
                                            <p:fltVal val="0"/>
                                          </p:val>
                                        </p:tav>
                                      </p:tavLst>
                                    </p:anim>
                                    <p:animEffect transition="in" filter="fade">
                                      <p:cBhvr>
                                        <p:cTn id="30" dur="500"/>
                                        <p:tgtEl>
                                          <p:spTgt spid="18"/>
                                        </p:tgtEl>
                                      </p:cBhvr>
                                    </p:animEffect>
                                  </p:childTnLst>
                                </p:cTn>
                              </p:par>
                              <p:par>
                                <p:cTn id="31" presetID="49" presetClass="entr" presetSubtype="0" decel="10000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p:cTn id="33" dur="500" fill="hold"/>
                                        <p:tgtEl>
                                          <p:spTgt spid="30"/>
                                        </p:tgtEl>
                                        <p:attrNameLst>
                                          <p:attrName>ppt_w</p:attrName>
                                        </p:attrNameLst>
                                      </p:cBhvr>
                                      <p:tavLst>
                                        <p:tav tm="0">
                                          <p:val>
                                            <p:fltVal val="0"/>
                                          </p:val>
                                        </p:tav>
                                        <p:tav tm="100000">
                                          <p:val>
                                            <p:strVal val="#ppt_w"/>
                                          </p:val>
                                        </p:tav>
                                      </p:tavLst>
                                    </p:anim>
                                    <p:anim calcmode="lin" valueType="num">
                                      <p:cBhvr>
                                        <p:cTn id="34" dur="500" fill="hold"/>
                                        <p:tgtEl>
                                          <p:spTgt spid="30"/>
                                        </p:tgtEl>
                                        <p:attrNameLst>
                                          <p:attrName>ppt_h</p:attrName>
                                        </p:attrNameLst>
                                      </p:cBhvr>
                                      <p:tavLst>
                                        <p:tav tm="0">
                                          <p:val>
                                            <p:fltVal val="0"/>
                                          </p:val>
                                        </p:tav>
                                        <p:tav tm="100000">
                                          <p:val>
                                            <p:strVal val="#ppt_h"/>
                                          </p:val>
                                        </p:tav>
                                      </p:tavLst>
                                    </p:anim>
                                    <p:anim calcmode="lin" valueType="num">
                                      <p:cBhvr>
                                        <p:cTn id="35" dur="500" fill="hold"/>
                                        <p:tgtEl>
                                          <p:spTgt spid="30"/>
                                        </p:tgtEl>
                                        <p:attrNameLst>
                                          <p:attrName>style.rotation</p:attrName>
                                        </p:attrNameLst>
                                      </p:cBhvr>
                                      <p:tavLst>
                                        <p:tav tm="0">
                                          <p:val>
                                            <p:fltVal val="360"/>
                                          </p:val>
                                        </p:tav>
                                        <p:tav tm="100000">
                                          <p:val>
                                            <p:fltVal val="0"/>
                                          </p:val>
                                        </p:tav>
                                      </p:tavLst>
                                    </p:anim>
                                    <p:animEffect transition="in" filter="fade">
                                      <p:cBhvr>
                                        <p:cTn id="36" dur="500"/>
                                        <p:tgtEl>
                                          <p:spTgt spid="30"/>
                                        </p:tgtEl>
                                      </p:cBhvr>
                                    </p:animEffect>
                                  </p:childTnLst>
                                </p:cTn>
                              </p:par>
                              <p:par>
                                <p:cTn id="37" presetID="49" presetClass="entr" presetSubtype="0" decel="100000"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p:cTn id="39" dur="500" fill="hold"/>
                                        <p:tgtEl>
                                          <p:spTgt spid="31"/>
                                        </p:tgtEl>
                                        <p:attrNameLst>
                                          <p:attrName>ppt_w</p:attrName>
                                        </p:attrNameLst>
                                      </p:cBhvr>
                                      <p:tavLst>
                                        <p:tav tm="0">
                                          <p:val>
                                            <p:fltVal val="0"/>
                                          </p:val>
                                        </p:tav>
                                        <p:tav tm="100000">
                                          <p:val>
                                            <p:strVal val="#ppt_w"/>
                                          </p:val>
                                        </p:tav>
                                      </p:tavLst>
                                    </p:anim>
                                    <p:anim calcmode="lin" valueType="num">
                                      <p:cBhvr>
                                        <p:cTn id="40" dur="500" fill="hold"/>
                                        <p:tgtEl>
                                          <p:spTgt spid="31"/>
                                        </p:tgtEl>
                                        <p:attrNameLst>
                                          <p:attrName>ppt_h</p:attrName>
                                        </p:attrNameLst>
                                      </p:cBhvr>
                                      <p:tavLst>
                                        <p:tav tm="0">
                                          <p:val>
                                            <p:fltVal val="0"/>
                                          </p:val>
                                        </p:tav>
                                        <p:tav tm="100000">
                                          <p:val>
                                            <p:strVal val="#ppt_h"/>
                                          </p:val>
                                        </p:tav>
                                      </p:tavLst>
                                    </p:anim>
                                    <p:anim calcmode="lin" valueType="num">
                                      <p:cBhvr>
                                        <p:cTn id="41" dur="500" fill="hold"/>
                                        <p:tgtEl>
                                          <p:spTgt spid="31"/>
                                        </p:tgtEl>
                                        <p:attrNameLst>
                                          <p:attrName>style.rotation</p:attrName>
                                        </p:attrNameLst>
                                      </p:cBhvr>
                                      <p:tavLst>
                                        <p:tav tm="0">
                                          <p:val>
                                            <p:fltVal val="360"/>
                                          </p:val>
                                        </p:tav>
                                        <p:tav tm="100000">
                                          <p:val>
                                            <p:fltVal val="0"/>
                                          </p:val>
                                        </p:tav>
                                      </p:tavLst>
                                    </p:anim>
                                    <p:animEffect transition="in" filter="fade">
                                      <p:cBhvr>
                                        <p:cTn id="42" dur="500"/>
                                        <p:tgtEl>
                                          <p:spTgt spid="31"/>
                                        </p:tgtEl>
                                      </p:cBhvr>
                                    </p:animEffect>
                                  </p:childTnLst>
                                </p:cTn>
                              </p:par>
                            </p:childTnLst>
                          </p:cTn>
                        </p:par>
                        <p:par>
                          <p:cTn id="43" fill="hold">
                            <p:stCondLst>
                              <p:cond delay="1240"/>
                            </p:stCondLst>
                            <p:childTnLst>
                              <p:par>
                                <p:cTn id="44" presetID="42" presetClass="entr" presetSubtype="0" fill="hold" grpId="0" nodeType="after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fade">
                                      <p:cBhvr>
                                        <p:cTn id="46" dur="1000"/>
                                        <p:tgtEl>
                                          <p:spTgt spid="32"/>
                                        </p:tgtEl>
                                      </p:cBhvr>
                                    </p:animEffect>
                                    <p:anim calcmode="lin" valueType="num">
                                      <p:cBhvr>
                                        <p:cTn id="47" dur="1000" fill="hold"/>
                                        <p:tgtEl>
                                          <p:spTgt spid="32"/>
                                        </p:tgtEl>
                                        <p:attrNameLst>
                                          <p:attrName>ppt_x</p:attrName>
                                        </p:attrNameLst>
                                      </p:cBhvr>
                                      <p:tavLst>
                                        <p:tav tm="0">
                                          <p:val>
                                            <p:strVal val="#ppt_x"/>
                                          </p:val>
                                        </p:tav>
                                        <p:tav tm="100000">
                                          <p:val>
                                            <p:strVal val="#ppt_x"/>
                                          </p:val>
                                        </p:tav>
                                      </p:tavLst>
                                    </p:anim>
                                    <p:anim calcmode="lin" valueType="num">
                                      <p:cBhvr>
                                        <p:cTn id="48"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0" grpId="0" animBg="1"/>
      <p:bldP spid="31" grpId="0" animBg="1"/>
      <p:bldP spid="3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noChangeShapeType="1"/>
          </p:cNvCxnSpPr>
          <p:nvPr/>
        </p:nvCxnSpPr>
        <p:spPr bwMode="auto">
          <a:xfrm>
            <a:off x="538563" y="2433326"/>
            <a:ext cx="11047638" cy="0"/>
          </a:xfrm>
          <a:prstGeom prst="line">
            <a:avLst/>
          </a:prstGeom>
          <a:noFill/>
          <a:ln w="9525">
            <a:solidFill>
              <a:schemeClr val="accent1"/>
            </a:solidFill>
            <a:round/>
          </a:ln>
          <a:effectLst/>
        </p:spPr>
      </p:cxnSp>
      <p:sp>
        <p:nvSpPr>
          <p:cNvPr id="3" name="TextBox 4"/>
          <p:cNvSpPr txBox="1">
            <a:spLocks noChangeArrowheads="1"/>
          </p:cNvSpPr>
          <p:nvPr/>
        </p:nvSpPr>
        <p:spPr bwMode="auto">
          <a:xfrm>
            <a:off x="1834840" y="1653746"/>
            <a:ext cx="1559580" cy="748666"/>
          </a:xfrm>
          <a:prstGeom prst="rect">
            <a:avLst/>
          </a:prstGeom>
          <a:noFill/>
          <a:ln w="9525">
            <a:noFill/>
            <a:miter lim="800000"/>
          </a:ln>
        </p:spPr>
        <p:txBody>
          <a:bodyPr wrap="square">
            <a:spAutoFit/>
          </a:bodyPr>
          <a:lstStyle/>
          <a:p>
            <a:pPr>
              <a:buFontTx/>
              <a:buNone/>
            </a:pPr>
            <a:r>
              <a:rPr lang="en-US" altLang="zh-CN" sz="4265" b="1" dirty="0" err="1">
                <a:solidFill>
                  <a:schemeClr val="accent2"/>
                </a:solidFill>
                <a:latin typeface="微软雅黑" panose="020B0503020204020204" pitchFamily="34" charset="-122"/>
                <a:ea typeface="微软雅黑" panose="020B0503020204020204" pitchFamily="34" charset="-122"/>
              </a:rPr>
              <a:t>AI.c</a:t>
            </a:r>
            <a:endParaRPr lang="zh-CN" altLang="en-US" sz="4265" b="1" dirty="0">
              <a:solidFill>
                <a:schemeClr val="accent2"/>
              </a:solidFill>
              <a:latin typeface="微软雅黑" panose="020B0503020204020204" pitchFamily="34" charset="-122"/>
              <a:ea typeface="微软雅黑" panose="020B0503020204020204" pitchFamily="34" charset="-122"/>
            </a:endParaRPr>
          </a:p>
        </p:txBody>
      </p:sp>
      <p:sp>
        <p:nvSpPr>
          <p:cNvPr id="5" name="矩形 4"/>
          <p:cNvSpPr>
            <a:spLocks noChangeArrowheads="1"/>
          </p:cNvSpPr>
          <p:nvPr/>
        </p:nvSpPr>
        <p:spPr bwMode="auto">
          <a:xfrm>
            <a:off x="3763" y="1570259"/>
            <a:ext cx="534802" cy="534802"/>
          </a:xfrm>
          <a:prstGeom prst="rect">
            <a:avLst/>
          </a:prstGeom>
          <a:solidFill>
            <a:schemeClr val="accent1"/>
          </a:solidFill>
          <a:ln w="9525">
            <a:noFill/>
            <a:miter lim="800000"/>
          </a:ln>
        </p:spPr>
        <p:txBody>
          <a:bodyPr/>
          <a:lstStyle/>
          <a:p>
            <a:pPr>
              <a:buFontTx/>
              <a:buNone/>
            </a:pPr>
            <a:endParaRPr lang="zh-CN" altLang="en-US" sz="2400"/>
          </a:p>
        </p:txBody>
      </p:sp>
      <p:sp>
        <p:nvSpPr>
          <p:cNvPr id="6" name="AutoShape 3"/>
          <p:cNvSpPr>
            <a:spLocks noChangeAspect="1" noChangeArrowheads="1" noTextEdit="1"/>
          </p:cNvSpPr>
          <p:nvPr/>
        </p:nvSpPr>
        <p:spPr bwMode="auto">
          <a:xfrm>
            <a:off x="2436937" y="3175425"/>
            <a:ext cx="723330" cy="721405"/>
          </a:xfrm>
          <a:prstGeom prst="rect">
            <a:avLst/>
          </a:prstGeom>
          <a:noFill/>
          <a:ln w="9525">
            <a:noFill/>
            <a:miter lim="800000"/>
          </a:ln>
        </p:spPr>
        <p:txBody>
          <a:bodyPr/>
          <a:lstStyle/>
          <a:p>
            <a:endParaRPr lang="zh-CN" altLang="en-US" sz="2400"/>
          </a:p>
        </p:txBody>
      </p:sp>
      <p:sp>
        <p:nvSpPr>
          <p:cNvPr id="7" name="Oval 5"/>
          <p:cNvSpPr>
            <a:spLocks noChangeArrowheads="1"/>
          </p:cNvSpPr>
          <p:nvPr/>
        </p:nvSpPr>
        <p:spPr bwMode="auto">
          <a:xfrm>
            <a:off x="2436937" y="3175426"/>
            <a:ext cx="731025" cy="729102"/>
          </a:xfrm>
          <a:prstGeom prst="ellipse">
            <a:avLst/>
          </a:prstGeom>
          <a:solidFill>
            <a:schemeClr val="bg2"/>
          </a:solidFill>
          <a:ln w="9525">
            <a:noFill/>
            <a:round/>
          </a:ln>
        </p:spPr>
        <p:txBody>
          <a:bodyPr/>
          <a:lstStyle/>
          <a:p>
            <a:pPr>
              <a:buFontTx/>
              <a:buNone/>
            </a:pPr>
            <a:endParaRPr lang="zh-CN" altLang="en-US" sz="2400"/>
          </a:p>
        </p:txBody>
      </p:sp>
      <p:sp>
        <p:nvSpPr>
          <p:cNvPr id="8" name="Oval 6"/>
          <p:cNvSpPr>
            <a:spLocks noChangeArrowheads="1"/>
          </p:cNvSpPr>
          <p:nvPr/>
        </p:nvSpPr>
        <p:spPr bwMode="auto">
          <a:xfrm>
            <a:off x="2508862" y="3247348"/>
            <a:ext cx="602133" cy="600209"/>
          </a:xfrm>
          <a:prstGeom prst="ellipse">
            <a:avLst/>
          </a:prstGeom>
          <a:solidFill>
            <a:schemeClr val="accent1"/>
          </a:solidFill>
          <a:ln w="9525">
            <a:noFill/>
            <a:round/>
          </a:ln>
        </p:spPr>
        <p:txBody>
          <a:bodyPr/>
          <a:lstStyle/>
          <a:p>
            <a:pPr>
              <a:buFontTx/>
              <a:buNone/>
            </a:pPr>
            <a:endParaRPr lang="zh-CN" altLang="en-US" sz="2400"/>
          </a:p>
        </p:txBody>
      </p:sp>
      <p:sp>
        <p:nvSpPr>
          <p:cNvPr id="9" name="TextBox 14"/>
          <p:cNvSpPr txBox="1">
            <a:spLocks noChangeArrowheads="1"/>
          </p:cNvSpPr>
          <p:nvPr/>
        </p:nvSpPr>
        <p:spPr bwMode="auto">
          <a:xfrm>
            <a:off x="2614630" y="3264273"/>
            <a:ext cx="443287" cy="584455"/>
          </a:xfrm>
          <a:prstGeom prst="rect">
            <a:avLst/>
          </a:prstGeom>
          <a:noFill/>
          <a:ln w="9525">
            <a:noFill/>
            <a:miter lim="800000"/>
          </a:ln>
        </p:spPr>
        <p:txBody>
          <a:bodyPr wrap="square">
            <a:spAutoFit/>
          </a:bodyPr>
          <a:lstStyle/>
          <a:p>
            <a:pPr>
              <a:buFontTx/>
              <a:buNone/>
            </a:pPr>
            <a:r>
              <a:rPr lang="en-US" altLang="zh-CN" sz="3200" dirty="0">
                <a:solidFill>
                  <a:srgbClr val="FFFFFF"/>
                </a:solidFill>
                <a:latin typeface="微软雅黑" panose="020B0503020204020204" pitchFamily="34" charset="-122"/>
                <a:ea typeface="微软雅黑" panose="020B0503020204020204" pitchFamily="34" charset="-122"/>
              </a:rPr>
              <a:t>1</a:t>
            </a:r>
            <a:endParaRPr lang="zh-CN" altLang="en-US" sz="3200" dirty="0">
              <a:solidFill>
                <a:srgbClr val="FFFFFF"/>
              </a:solidFill>
              <a:latin typeface="微软雅黑" panose="020B0503020204020204" pitchFamily="34" charset="-122"/>
              <a:ea typeface="微软雅黑" panose="020B0503020204020204" pitchFamily="34" charset="-122"/>
            </a:endParaRPr>
          </a:p>
        </p:txBody>
      </p:sp>
      <p:sp>
        <p:nvSpPr>
          <p:cNvPr id="10" name="TextBox 15">
            <a:hlinkClick r:id="rId3" action="ppaction://hlinksldjump"/>
          </p:cNvPr>
          <p:cNvSpPr txBox="1">
            <a:spLocks noChangeArrowheads="1"/>
          </p:cNvSpPr>
          <p:nvPr/>
        </p:nvSpPr>
        <p:spPr bwMode="auto">
          <a:xfrm>
            <a:off x="3300169" y="3319351"/>
            <a:ext cx="4536199" cy="420564"/>
          </a:xfrm>
          <a:prstGeom prst="rect">
            <a:avLst/>
          </a:prstGeom>
          <a:noFill/>
          <a:ln w="9525">
            <a:noFill/>
            <a:miter lim="800000"/>
          </a:ln>
        </p:spPr>
        <p:txBody>
          <a:bodyPr wrap="square">
            <a:spAutoFit/>
          </a:bodyPr>
          <a:lstStyle/>
          <a:p>
            <a:pPr>
              <a:buFontTx/>
              <a:buNone/>
            </a:pPr>
            <a:r>
              <a:rPr lang="en" altLang="zh-CN" sz="2135" dirty="0" err="1">
                <a:solidFill>
                  <a:schemeClr val="tx1">
                    <a:lumMod val="75000"/>
                    <a:lumOff val="25000"/>
                  </a:schemeClr>
                </a:solidFill>
                <a:latin typeface="微软雅黑" panose="020B0503020204020204" pitchFamily="34" charset="-122"/>
                <a:ea typeface="微软雅黑" panose="020B0503020204020204" pitchFamily="34" charset="-122"/>
              </a:rPr>
              <a:t>int</a:t>
            </a:r>
            <a:r>
              <a:rPr lang="zh-CN" altLang="en-US" sz="2135"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2135" dirty="0">
                <a:solidFill>
                  <a:schemeClr val="tx1">
                    <a:lumMod val="75000"/>
                    <a:lumOff val="25000"/>
                  </a:schemeClr>
                </a:solidFill>
                <a:latin typeface="微软雅黑" panose="020B0503020204020204" pitchFamily="34" charset="-122"/>
                <a:ea typeface="微软雅黑" panose="020B0503020204020204" pitchFamily="34" charset="-122"/>
              </a:rPr>
              <a:t>evaluate()</a:t>
            </a:r>
            <a:endParaRPr lang="zh-CN" altLang="en-US" sz="213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AutoShape 3"/>
          <p:cNvSpPr>
            <a:spLocks noChangeAspect="1" noChangeArrowheads="1" noTextEdit="1"/>
          </p:cNvSpPr>
          <p:nvPr/>
        </p:nvSpPr>
        <p:spPr bwMode="auto">
          <a:xfrm>
            <a:off x="2461213" y="4672959"/>
            <a:ext cx="723330" cy="721405"/>
          </a:xfrm>
          <a:prstGeom prst="rect">
            <a:avLst/>
          </a:prstGeom>
          <a:noFill/>
          <a:ln w="9525">
            <a:noFill/>
            <a:miter lim="800000"/>
          </a:ln>
        </p:spPr>
        <p:txBody>
          <a:bodyPr/>
          <a:lstStyle/>
          <a:p>
            <a:endParaRPr lang="zh-CN" altLang="en-US" sz="2400"/>
          </a:p>
        </p:txBody>
      </p:sp>
      <p:sp>
        <p:nvSpPr>
          <p:cNvPr id="12" name="Oval 5"/>
          <p:cNvSpPr>
            <a:spLocks noChangeArrowheads="1"/>
          </p:cNvSpPr>
          <p:nvPr/>
        </p:nvSpPr>
        <p:spPr bwMode="auto">
          <a:xfrm>
            <a:off x="2461213" y="4672960"/>
            <a:ext cx="731025" cy="729102"/>
          </a:xfrm>
          <a:prstGeom prst="ellipse">
            <a:avLst/>
          </a:prstGeom>
          <a:solidFill>
            <a:schemeClr val="bg2"/>
          </a:solidFill>
          <a:ln w="9525">
            <a:noFill/>
            <a:round/>
          </a:ln>
        </p:spPr>
        <p:txBody>
          <a:bodyPr/>
          <a:lstStyle/>
          <a:p>
            <a:pPr>
              <a:buFontTx/>
              <a:buNone/>
            </a:pPr>
            <a:endParaRPr lang="zh-CN" altLang="en-US" sz="2400"/>
          </a:p>
        </p:txBody>
      </p:sp>
      <p:sp>
        <p:nvSpPr>
          <p:cNvPr id="13" name="Oval 6"/>
          <p:cNvSpPr>
            <a:spLocks noChangeArrowheads="1"/>
          </p:cNvSpPr>
          <p:nvPr/>
        </p:nvSpPr>
        <p:spPr bwMode="auto">
          <a:xfrm>
            <a:off x="2533138" y="4744882"/>
            <a:ext cx="602133" cy="600209"/>
          </a:xfrm>
          <a:prstGeom prst="ellipse">
            <a:avLst/>
          </a:prstGeom>
          <a:solidFill>
            <a:schemeClr val="accent1"/>
          </a:solidFill>
          <a:ln w="9525">
            <a:noFill/>
            <a:round/>
          </a:ln>
        </p:spPr>
        <p:txBody>
          <a:bodyPr/>
          <a:lstStyle/>
          <a:p>
            <a:pPr>
              <a:buFontTx/>
              <a:buNone/>
            </a:pPr>
            <a:endParaRPr lang="zh-CN" altLang="en-US" sz="2400"/>
          </a:p>
        </p:txBody>
      </p:sp>
      <p:sp>
        <p:nvSpPr>
          <p:cNvPr id="14" name="TextBox 19"/>
          <p:cNvSpPr txBox="1">
            <a:spLocks noChangeArrowheads="1"/>
          </p:cNvSpPr>
          <p:nvPr/>
        </p:nvSpPr>
        <p:spPr bwMode="auto">
          <a:xfrm>
            <a:off x="2604810" y="4761808"/>
            <a:ext cx="443287" cy="584455"/>
          </a:xfrm>
          <a:prstGeom prst="rect">
            <a:avLst/>
          </a:prstGeom>
          <a:noFill/>
          <a:ln w="9525">
            <a:noFill/>
            <a:miter lim="800000"/>
          </a:ln>
        </p:spPr>
        <p:txBody>
          <a:bodyPr wrap="square">
            <a:spAutoFit/>
          </a:bodyPr>
          <a:lstStyle/>
          <a:p>
            <a:pPr>
              <a:buFontTx/>
              <a:buNone/>
            </a:pPr>
            <a:r>
              <a:rPr lang="en-US" altLang="zh-CN" sz="3200" dirty="0">
                <a:solidFill>
                  <a:srgbClr val="FFFFFF"/>
                </a:solidFill>
                <a:latin typeface="微软雅黑" panose="020B0503020204020204" pitchFamily="34" charset="-122"/>
                <a:ea typeface="微软雅黑" panose="020B0503020204020204" pitchFamily="34" charset="-122"/>
              </a:rPr>
              <a:t>2</a:t>
            </a:r>
            <a:endParaRPr lang="zh-CN" altLang="en-US" sz="3200" dirty="0">
              <a:solidFill>
                <a:srgbClr val="FFFFFF"/>
              </a:solidFill>
              <a:latin typeface="微软雅黑" panose="020B0503020204020204" pitchFamily="34" charset="-122"/>
              <a:ea typeface="微软雅黑" panose="020B0503020204020204" pitchFamily="34" charset="-122"/>
            </a:endParaRPr>
          </a:p>
        </p:txBody>
      </p:sp>
      <p:sp>
        <p:nvSpPr>
          <p:cNvPr id="15" name="TextBox 20">
            <a:hlinkClick r:id="rId4" action="ppaction://hlinksldjump"/>
          </p:cNvPr>
          <p:cNvSpPr txBox="1">
            <a:spLocks noChangeArrowheads="1"/>
          </p:cNvSpPr>
          <p:nvPr/>
        </p:nvSpPr>
        <p:spPr bwMode="auto">
          <a:xfrm>
            <a:off x="3278868" y="4887972"/>
            <a:ext cx="4536199" cy="1077987"/>
          </a:xfrm>
          <a:prstGeom prst="rect">
            <a:avLst/>
          </a:prstGeom>
          <a:noFill/>
          <a:ln w="9525">
            <a:noFill/>
            <a:miter lim="800000"/>
          </a:ln>
        </p:spPr>
        <p:txBody>
          <a:bodyPr wrap="square">
            <a:spAutoFit/>
          </a:bodyPr>
          <a:lstStyle/>
          <a:p>
            <a:r>
              <a:rPr lang="en" altLang="zh-CN" sz="2135" dirty="0" err="1">
                <a:solidFill>
                  <a:schemeClr val="tx1">
                    <a:lumMod val="75000"/>
                    <a:lumOff val="25000"/>
                  </a:schemeClr>
                </a:solidFill>
                <a:latin typeface="微软雅黑" panose="020B0503020204020204" pitchFamily="34" charset="-122"/>
                <a:ea typeface="微软雅黑" panose="020B0503020204020204" pitchFamily="34" charset="-122"/>
              </a:rPr>
              <a:t>int</a:t>
            </a:r>
            <a:r>
              <a:rPr lang="en" altLang="zh-CN" sz="2135" dirty="0">
                <a:solidFill>
                  <a:schemeClr val="tx1">
                    <a:lumMod val="75000"/>
                    <a:lumOff val="25000"/>
                  </a:schemeClr>
                </a:solidFill>
                <a:latin typeface="微软雅黑" panose="020B0503020204020204" pitchFamily="34" charset="-122"/>
                <a:ea typeface="微软雅黑" panose="020B0503020204020204" pitchFamily="34" charset="-122"/>
              </a:rPr>
              <a:t> </a:t>
            </a:r>
            <a:r>
              <a:rPr lang="en" altLang="zh-CN" sz="2135" dirty="0" err="1">
                <a:solidFill>
                  <a:schemeClr val="tx1">
                    <a:lumMod val="75000"/>
                    <a:lumOff val="25000"/>
                  </a:schemeClr>
                </a:solidFill>
                <a:latin typeface="微软雅黑" panose="020B0503020204020204" pitchFamily="34" charset="-122"/>
                <a:ea typeface="微软雅黑" panose="020B0503020204020204" pitchFamily="34" charset="-122"/>
              </a:rPr>
              <a:t>alphabeta</a:t>
            </a:r>
            <a:r>
              <a:rPr lang="en" altLang="zh-CN" sz="2135"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135"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2135" dirty="0">
              <a:solidFill>
                <a:schemeClr val="tx1">
                  <a:lumMod val="75000"/>
                  <a:lumOff val="25000"/>
                </a:schemeClr>
              </a:solidFill>
              <a:latin typeface="微软雅黑" panose="020B0503020204020204" pitchFamily="34" charset="-122"/>
              <a:ea typeface="微软雅黑" panose="020B0503020204020204" pitchFamily="34" charset="-122"/>
            </a:endParaRPr>
          </a:p>
          <a:p>
            <a:pPr>
              <a:buFontTx/>
              <a:buNone/>
            </a:pPr>
            <a:endParaRPr lang="zh-CN" altLang="en-US" sz="213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 name="AutoShape 3"/>
          <p:cNvSpPr>
            <a:spLocks noChangeAspect="1" noChangeArrowheads="1" noTextEdit="1"/>
          </p:cNvSpPr>
          <p:nvPr/>
        </p:nvSpPr>
        <p:spPr bwMode="auto">
          <a:xfrm>
            <a:off x="6649460" y="3167183"/>
            <a:ext cx="723330" cy="721408"/>
          </a:xfrm>
          <a:prstGeom prst="rect">
            <a:avLst/>
          </a:prstGeom>
          <a:noFill/>
          <a:ln w="9525">
            <a:noFill/>
            <a:miter lim="800000"/>
          </a:ln>
        </p:spPr>
        <p:txBody>
          <a:bodyPr/>
          <a:lstStyle/>
          <a:p>
            <a:endParaRPr lang="zh-CN" altLang="en-US" sz="2400"/>
          </a:p>
        </p:txBody>
      </p:sp>
      <p:sp>
        <p:nvSpPr>
          <p:cNvPr id="17" name="Oval 5"/>
          <p:cNvSpPr>
            <a:spLocks noChangeArrowheads="1"/>
          </p:cNvSpPr>
          <p:nvPr/>
        </p:nvSpPr>
        <p:spPr bwMode="auto">
          <a:xfrm>
            <a:off x="6649459" y="3167182"/>
            <a:ext cx="731025" cy="729103"/>
          </a:xfrm>
          <a:prstGeom prst="ellipse">
            <a:avLst/>
          </a:prstGeom>
          <a:solidFill>
            <a:schemeClr val="bg2"/>
          </a:solidFill>
          <a:ln w="9525">
            <a:noFill/>
            <a:round/>
          </a:ln>
        </p:spPr>
        <p:txBody>
          <a:bodyPr/>
          <a:lstStyle/>
          <a:p>
            <a:pPr>
              <a:buFontTx/>
              <a:buNone/>
            </a:pPr>
            <a:endParaRPr lang="zh-CN" altLang="en-US" sz="2400"/>
          </a:p>
        </p:txBody>
      </p:sp>
      <p:sp>
        <p:nvSpPr>
          <p:cNvPr id="18" name="Oval 6"/>
          <p:cNvSpPr>
            <a:spLocks noChangeArrowheads="1"/>
          </p:cNvSpPr>
          <p:nvPr/>
        </p:nvSpPr>
        <p:spPr bwMode="auto">
          <a:xfrm>
            <a:off x="6721384" y="3239103"/>
            <a:ext cx="602133" cy="600209"/>
          </a:xfrm>
          <a:prstGeom prst="ellipse">
            <a:avLst/>
          </a:prstGeom>
          <a:solidFill>
            <a:schemeClr val="accent1"/>
          </a:solidFill>
          <a:ln w="9525">
            <a:noFill/>
            <a:round/>
          </a:ln>
        </p:spPr>
        <p:txBody>
          <a:bodyPr/>
          <a:lstStyle/>
          <a:p>
            <a:pPr>
              <a:buFontTx/>
              <a:buNone/>
            </a:pPr>
            <a:endParaRPr lang="zh-CN" altLang="en-US" sz="2400"/>
          </a:p>
        </p:txBody>
      </p:sp>
      <p:sp>
        <p:nvSpPr>
          <p:cNvPr id="19" name="TextBox 24"/>
          <p:cNvSpPr txBox="1">
            <a:spLocks noChangeArrowheads="1"/>
          </p:cNvSpPr>
          <p:nvPr/>
        </p:nvSpPr>
        <p:spPr bwMode="auto">
          <a:xfrm>
            <a:off x="6793057" y="3258144"/>
            <a:ext cx="443287" cy="584455"/>
          </a:xfrm>
          <a:prstGeom prst="rect">
            <a:avLst/>
          </a:prstGeom>
          <a:noFill/>
          <a:ln w="9525">
            <a:noFill/>
            <a:miter lim="800000"/>
          </a:ln>
        </p:spPr>
        <p:txBody>
          <a:bodyPr wrap="square">
            <a:spAutoFit/>
          </a:bodyPr>
          <a:lstStyle/>
          <a:p>
            <a:pPr>
              <a:buFontTx/>
              <a:buNone/>
            </a:pPr>
            <a:r>
              <a:rPr lang="en-US" altLang="zh-CN" sz="3200" dirty="0">
                <a:solidFill>
                  <a:srgbClr val="FFFFFF"/>
                </a:solidFill>
                <a:latin typeface="微软雅黑" panose="020B0503020204020204" pitchFamily="34" charset="-122"/>
                <a:ea typeface="微软雅黑" panose="020B0503020204020204" pitchFamily="34" charset="-122"/>
              </a:rPr>
              <a:t>3</a:t>
            </a:r>
            <a:endParaRPr lang="zh-CN" altLang="en-US" sz="3200" dirty="0">
              <a:solidFill>
                <a:srgbClr val="FFFFFF"/>
              </a:solidFill>
              <a:latin typeface="微软雅黑" panose="020B0503020204020204" pitchFamily="34" charset="-122"/>
              <a:ea typeface="微软雅黑" panose="020B0503020204020204" pitchFamily="34" charset="-122"/>
            </a:endParaRPr>
          </a:p>
        </p:txBody>
      </p:sp>
      <p:sp>
        <p:nvSpPr>
          <p:cNvPr id="20" name="TextBox 25">
            <a:hlinkClick r:id="rId5" action="ppaction://hlinksldjump"/>
          </p:cNvPr>
          <p:cNvSpPr txBox="1">
            <a:spLocks noChangeArrowheads="1"/>
          </p:cNvSpPr>
          <p:nvPr/>
        </p:nvSpPr>
        <p:spPr bwMode="auto">
          <a:xfrm>
            <a:off x="7514646" y="3314532"/>
            <a:ext cx="2922869" cy="420564"/>
          </a:xfrm>
          <a:prstGeom prst="rect">
            <a:avLst/>
          </a:prstGeom>
          <a:noFill/>
          <a:ln w="9525">
            <a:noFill/>
            <a:miter lim="800000"/>
          </a:ln>
        </p:spPr>
        <p:txBody>
          <a:bodyPr wrap="square">
            <a:spAutoFit/>
          </a:bodyPr>
          <a:lstStyle/>
          <a:p>
            <a:pPr>
              <a:buFontTx/>
              <a:buNone/>
            </a:pPr>
            <a:r>
              <a:rPr lang="en" altLang="zh-CN" sz="2135" dirty="0">
                <a:solidFill>
                  <a:schemeClr val="tx1">
                    <a:lumMod val="75000"/>
                    <a:lumOff val="25000"/>
                  </a:schemeClr>
                </a:solidFill>
                <a:latin typeface="微软雅黑" panose="020B0503020204020204" pitchFamily="34" charset="-122"/>
                <a:ea typeface="微软雅黑" panose="020B0503020204020204" pitchFamily="34" charset="-122"/>
              </a:rPr>
              <a:t>void reverse()</a:t>
            </a:r>
            <a:endParaRPr lang="zh-CN" altLang="en-US" sz="213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Oval 5"/>
          <p:cNvSpPr>
            <a:spLocks noChangeArrowheads="1"/>
          </p:cNvSpPr>
          <p:nvPr/>
        </p:nvSpPr>
        <p:spPr bwMode="auto">
          <a:xfrm>
            <a:off x="6673735" y="4703228"/>
            <a:ext cx="731025" cy="729102"/>
          </a:xfrm>
          <a:prstGeom prst="ellipse">
            <a:avLst/>
          </a:prstGeom>
          <a:solidFill>
            <a:schemeClr val="bg2"/>
          </a:solidFill>
          <a:ln w="9525">
            <a:noFill/>
            <a:round/>
          </a:ln>
        </p:spPr>
        <p:txBody>
          <a:bodyPr/>
          <a:lstStyle/>
          <a:p>
            <a:pPr>
              <a:buFontTx/>
              <a:buNone/>
            </a:pPr>
            <a:endParaRPr lang="zh-CN" altLang="en-US" sz="2400"/>
          </a:p>
        </p:txBody>
      </p:sp>
      <p:sp>
        <p:nvSpPr>
          <p:cNvPr id="22" name="Oval 6"/>
          <p:cNvSpPr>
            <a:spLocks noChangeArrowheads="1"/>
          </p:cNvSpPr>
          <p:nvPr/>
        </p:nvSpPr>
        <p:spPr bwMode="auto">
          <a:xfrm>
            <a:off x="6745660" y="4766696"/>
            <a:ext cx="602133" cy="600209"/>
          </a:xfrm>
          <a:prstGeom prst="ellipse">
            <a:avLst/>
          </a:prstGeom>
          <a:solidFill>
            <a:schemeClr val="accent1"/>
          </a:solidFill>
          <a:ln w="9525">
            <a:noFill/>
            <a:round/>
          </a:ln>
        </p:spPr>
        <p:txBody>
          <a:bodyPr/>
          <a:lstStyle/>
          <a:p>
            <a:pPr>
              <a:buFontTx/>
              <a:buNone/>
            </a:pPr>
            <a:endParaRPr lang="zh-CN" altLang="en-US" sz="2400"/>
          </a:p>
        </p:txBody>
      </p:sp>
      <p:sp>
        <p:nvSpPr>
          <p:cNvPr id="23" name="TextBox 29"/>
          <p:cNvSpPr txBox="1">
            <a:spLocks noChangeArrowheads="1"/>
          </p:cNvSpPr>
          <p:nvPr/>
        </p:nvSpPr>
        <p:spPr bwMode="auto">
          <a:xfrm>
            <a:off x="6817333" y="4760192"/>
            <a:ext cx="443287" cy="584455"/>
          </a:xfrm>
          <a:prstGeom prst="rect">
            <a:avLst/>
          </a:prstGeom>
          <a:noFill/>
          <a:ln w="9525">
            <a:noFill/>
            <a:miter lim="800000"/>
          </a:ln>
        </p:spPr>
        <p:txBody>
          <a:bodyPr wrap="square">
            <a:spAutoFit/>
          </a:bodyPr>
          <a:lstStyle/>
          <a:p>
            <a:pPr>
              <a:buFontTx/>
              <a:buNone/>
            </a:pPr>
            <a:r>
              <a:rPr lang="en-US" altLang="zh-CN" sz="3200" dirty="0">
                <a:solidFill>
                  <a:srgbClr val="FFFFFF"/>
                </a:solidFill>
                <a:latin typeface="微软雅黑" panose="020B0503020204020204" pitchFamily="34" charset="-122"/>
                <a:ea typeface="微软雅黑" panose="020B0503020204020204" pitchFamily="34" charset="-122"/>
              </a:rPr>
              <a:t>4</a:t>
            </a:r>
            <a:endParaRPr lang="zh-CN" altLang="en-US" sz="3200" dirty="0">
              <a:solidFill>
                <a:srgbClr val="FFFFFF"/>
              </a:solidFill>
              <a:latin typeface="微软雅黑" panose="020B0503020204020204" pitchFamily="34" charset="-122"/>
              <a:ea typeface="微软雅黑" panose="020B0503020204020204" pitchFamily="34" charset="-122"/>
            </a:endParaRPr>
          </a:p>
        </p:txBody>
      </p:sp>
      <p:sp>
        <p:nvSpPr>
          <p:cNvPr id="24" name="TextBox 30">
            <a:hlinkClick r:id="rId6" action="ppaction://hlinksldjump"/>
          </p:cNvPr>
          <p:cNvSpPr txBox="1">
            <a:spLocks noChangeArrowheads="1"/>
          </p:cNvSpPr>
          <p:nvPr/>
        </p:nvSpPr>
        <p:spPr bwMode="auto">
          <a:xfrm>
            <a:off x="7514646" y="4842126"/>
            <a:ext cx="2922869" cy="420564"/>
          </a:xfrm>
          <a:prstGeom prst="rect">
            <a:avLst/>
          </a:prstGeom>
          <a:noFill/>
          <a:ln w="9525">
            <a:noFill/>
            <a:miter lim="800000"/>
          </a:ln>
        </p:spPr>
        <p:txBody>
          <a:bodyPr wrap="square">
            <a:spAutoFit/>
          </a:bodyPr>
          <a:lstStyle/>
          <a:p>
            <a:pPr>
              <a:buFontTx/>
              <a:buNone/>
            </a:pPr>
            <a:r>
              <a:rPr lang="en" altLang="zh-CN" sz="2135" dirty="0">
                <a:solidFill>
                  <a:schemeClr val="tx1">
                    <a:lumMod val="75000"/>
                    <a:lumOff val="25000"/>
                  </a:schemeClr>
                </a:solidFill>
                <a:latin typeface="微软雅黑" panose="020B0503020204020204" pitchFamily="34" charset="-122"/>
                <a:ea typeface="微软雅黑" panose="020B0503020204020204" pitchFamily="34" charset="-122"/>
              </a:rPr>
              <a:t>double Variance</a:t>
            </a:r>
            <a:r>
              <a:rPr lang="en-US" altLang="zh-CN" sz="2135"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13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矩形 24"/>
          <p:cNvSpPr>
            <a:spLocks noChangeArrowheads="1"/>
          </p:cNvSpPr>
          <p:nvPr/>
        </p:nvSpPr>
        <p:spPr bwMode="auto">
          <a:xfrm>
            <a:off x="516407" y="2314882"/>
            <a:ext cx="534802" cy="143928"/>
          </a:xfrm>
          <a:prstGeom prst="rect">
            <a:avLst/>
          </a:prstGeom>
          <a:solidFill>
            <a:schemeClr val="accent2"/>
          </a:solidFill>
          <a:ln w="9525">
            <a:noFill/>
            <a:miter lim="800000"/>
          </a:ln>
        </p:spPr>
        <p:txBody>
          <a:bodyPr/>
          <a:lstStyle/>
          <a:p>
            <a:pPr>
              <a:buFontTx/>
              <a:buNone/>
            </a:pPr>
            <a:endParaRPr lang="zh-CN" altLang="en-US" sz="2400"/>
          </a:p>
        </p:txBody>
      </p:sp>
    </p:spTree>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0-#ppt_w/2"/>
                                          </p:val>
                                        </p:tav>
                                        <p:tav tm="100000">
                                          <p:val>
                                            <p:strVal val="#ppt_x"/>
                                          </p:val>
                                        </p:tav>
                                      </p:tavLst>
                                    </p:anim>
                                    <p:anim calcmode="lin" valueType="num">
                                      <p:cBhvr additive="base">
                                        <p:cTn id="17" dur="500" fill="hold"/>
                                        <p:tgtEl>
                                          <p:spTgt spid="5"/>
                                        </p:tgtEl>
                                        <p:attrNameLst>
                                          <p:attrName>ppt_y</p:attrName>
                                        </p:attrNameLst>
                                      </p:cBhvr>
                                      <p:tavLst>
                                        <p:tav tm="0">
                                          <p:val>
                                            <p:strVal val="#ppt_y"/>
                                          </p:val>
                                        </p:tav>
                                        <p:tav tm="100000">
                                          <p:val>
                                            <p:strVal val="#ppt_y"/>
                                          </p:val>
                                        </p:tav>
                                      </p:tavLst>
                                    </p:anim>
                                  </p:childTnLst>
                                </p:cTn>
                              </p:par>
                              <p:par>
                                <p:cTn id="18" presetID="41" presetClass="entr" presetSubtype="0" fill="hold" grpId="0" nodeType="withEffect">
                                  <p:stCondLst>
                                    <p:cond delay="0"/>
                                  </p:stCondLst>
                                  <p:iterate type="lt">
                                    <p:tmPct val="10000"/>
                                  </p:iterate>
                                  <p:childTnLst>
                                    <p:set>
                                      <p:cBhvr>
                                        <p:cTn id="19" dur="1" fill="hold">
                                          <p:stCondLst>
                                            <p:cond delay="0"/>
                                          </p:stCondLst>
                                        </p:cTn>
                                        <p:tgtEl>
                                          <p:spTgt spid="3"/>
                                        </p:tgtEl>
                                        <p:attrNameLst>
                                          <p:attrName>style.visibility</p:attrName>
                                        </p:attrNameLst>
                                      </p:cBhvr>
                                      <p:to>
                                        <p:strVal val="visible"/>
                                      </p:to>
                                    </p:set>
                                    <p:anim calcmode="lin" valueType="num">
                                      <p:cBhvr>
                                        <p:cTn id="20"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3"/>
                                        </p:tgtEl>
                                        <p:attrNameLst>
                                          <p:attrName>ppt_y</p:attrName>
                                        </p:attrNameLst>
                                      </p:cBhvr>
                                      <p:tavLst>
                                        <p:tav tm="0">
                                          <p:val>
                                            <p:strVal val="#ppt_y"/>
                                          </p:val>
                                        </p:tav>
                                        <p:tav tm="100000">
                                          <p:val>
                                            <p:strVal val="#ppt_y"/>
                                          </p:val>
                                        </p:tav>
                                      </p:tavLst>
                                    </p:anim>
                                    <p:anim calcmode="lin" valueType="num">
                                      <p:cBhvr>
                                        <p:cTn id="22"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3"/>
                                        </p:tgtEl>
                                      </p:cBhvr>
                                    </p:animEffect>
                                  </p:childTnLst>
                                </p:cTn>
                              </p:par>
                            </p:childTnLst>
                          </p:cTn>
                        </p:par>
                        <p:par>
                          <p:cTn id="25" fill="hold">
                            <p:stCondLst>
                              <p:cond delay="1650"/>
                            </p:stCondLst>
                            <p:childTnLst>
                              <p:par>
                                <p:cTn id="26" presetID="52" presetClass="entr" presetSubtype="0" fill="hold" grpId="0" nodeType="afterEffect" nodePh="1">
                                  <p:stCondLst>
                                    <p:cond delay="0"/>
                                  </p:stCondLst>
                                  <p:endCondLst>
                                    <p:cond evt="begin" delay="0">
                                      <p:tn val="26"/>
                                    </p:cond>
                                  </p:endCondLst>
                                  <p:childTnLst>
                                    <p:set>
                                      <p:cBhvr>
                                        <p:cTn id="27" dur="1" fill="hold">
                                          <p:stCondLst>
                                            <p:cond delay="0"/>
                                          </p:stCondLst>
                                        </p:cTn>
                                        <p:tgtEl>
                                          <p:spTgt spid="6"/>
                                        </p:tgtEl>
                                        <p:attrNameLst>
                                          <p:attrName>style.visibility</p:attrName>
                                        </p:attrNameLst>
                                      </p:cBhvr>
                                      <p:to>
                                        <p:strVal val="visible"/>
                                      </p:to>
                                    </p:set>
                                    <p:animScale>
                                      <p:cBhvr>
                                        <p:cTn id="28"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29" dur="1000" decel="50000" fill="hold">
                                          <p:stCondLst>
                                            <p:cond delay="0"/>
                                          </p:stCondLst>
                                        </p:cTn>
                                        <p:tgtEl>
                                          <p:spTgt spid="6"/>
                                        </p:tgtEl>
                                        <p:attrNameLst>
                                          <p:attrName>ppt_x</p:attrName>
                                          <p:attrName>ppt_y</p:attrName>
                                        </p:attrNameLst>
                                      </p:cBhvr>
                                      <p:rCtr x="0" y="0"/>
                                    </p:animMotion>
                                    <p:animEffect transition="in" filter="fade">
                                      <p:cBhvr>
                                        <p:cTn id="30" dur="1000"/>
                                        <p:tgtEl>
                                          <p:spTgt spid="6"/>
                                        </p:tgtEl>
                                      </p:cBhvr>
                                    </p:animEffect>
                                  </p:childTnLst>
                                </p:cTn>
                              </p:par>
                              <p:par>
                                <p:cTn id="31" presetID="52"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animScale>
                                      <p:cBhvr>
                                        <p:cTn id="33"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34" dur="1000" decel="50000" fill="hold">
                                          <p:stCondLst>
                                            <p:cond delay="0"/>
                                          </p:stCondLst>
                                        </p:cTn>
                                        <p:tgtEl>
                                          <p:spTgt spid="7"/>
                                        </p:tgtEl>
                                        <p:attrNameLst>
                                          <p:attrName>ppt_x</p:attrName>
                                          <p:attrName>ppt_y</p:attrName>
                                        </p:attrNameLst>
                                      </p:cBhvr>
                                      <p:rCtr x="0" y="0"/>
                                    </p:animMotion>
                                    <p:animEffect transition="in" filter="fade">
                                      <p:cBhvr>
                                        <p:cTn id="35" dur="1000"/>
                                        <p:tgtEl>
                                          <p:spTgt spid="7"/>
                                        </p:tgtEl>
                                      </p:cBhvr>
                                    </p:animEffect>
                                  </p:childTnLst>
                                </p:cTn>
                              </p:par>
                              <p:par>
                                <p:cTn id="36" presetID="52" presetClass="entr" presetSubtype="0"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animScale>
                                      <p:cBhvr>
                                        <p:cTn id="38"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39" dur="1000" decel="50000" fill="hold">
                                          <p:stCondLst>
                                            <p:cond delay="0"/>
                                          </p:stCondLst>
                                        </p:cTn>
                                        <p:tgtEl>
                                          <p:spTgt spid="8"/>
                                        </p:tgtEl>
                                        <p:attrNameLst>
                                          <p:attrName>ppt_x</p:attrName>
                                          <p:attrName>ppt_y</p:attrName>
                                        </p:attrNameLst>
                                      </p:cBhvr>
                                      <p:rCtr x="0" y="0"/>
                                    </p:animMotion>
                                    <p:animEffect transition="in" filter="fade">
                                      <p:cBhvr>
                                        <p:cTn id="40" dur="1000"/>
                                        <p:tgtEl>
                                          <p:spTgt spid="8"/>
                                        </p:tgtEl>
                                      </p:cBhvr>
                                    </p:animEffect>
                                  </p:childTnLst>
                                </p:cTn>
                              </p:par>
                              <p:par>
                                <p:cTn id="41" presetID="52"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Scale>
                                      <p:cBhvr>
                                        <p:cTn id="43"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44" dur="1000" decel="50000" fill="hold">
                                          <p:stCondLst>
                                            <p:cond delay="0"/>
                                          </p:stCondLst>
                                        </p:cTn>
                                        <p:tgtEl>
                                          <p:spTgt spid="9"/>
                                        </p:tgtEl>
                                        <p:attrNameLst>
                                          <p:attrName>ppt_x</p:attrName>
                                          <p:attrName>ppt_y</p:attrName>
                                        </p:attrNameLst>
                                      </p:cBhvr>
                                      <p:rCtr x="0" y="0"/>
                                    </p:animMotion>
                                    <p:animEffect transition="in" filter="fade">
                                      <p:cBhvr>
                                        <p:cTn id="45" dur="1000"/>
                                        <p:tgtEl>
                                          <p:spTgt spid="9"/>
                                        </p:tgtEl>
                                      </p:cBhvr>
                                    </p:animEffect>
                                  </p:childTnLst>
                                </p:cTn>
                              </p:par>
                            </p:childTnLst>
                          </p:cTn>
                        </p:par>
                        <p:par>
                          <p:cTn id="46" fill="hold">
                            <p:stCondLst>
                              <p:cond delay="2650"/>
                            </p:stCondLst>
                            <p:childTnLst>
                              <p:par>
                                <p:cTn id="47" presetID="22" presetClass="entr" presetSubtype="8" fill="hold" grpId="0" nodeType="after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wipe(left)">
                                      <p:cBhvr>
                                        <p:cTn id="49" dur="500"/>
                                        <p:tgtEl>
                                          <p:spTgt spid="10"/>
                                        </p:tgtEl>
                                      </p:cBhvr>
                                    </p:animEffect>
                                  </p:childTnLst>
                                </p:cTn>
                              </p:par>
                            </p:childTnLst>
                          </p:cTn>
                        </p:par>
                        <p:par>
                          <p:cTn id="50" fill="hold">
                            <p:stCondLst>
                              <p:cond delay="3150"/>
                            </p:stCondLst>
                            <p:childTnLst>
                              <p:par>
                                <p:cTn id="51" presetID="52" presetClass="entr" presetSubtype="0" fill="hold" grpId="0" nodeType="afterEffect" nodePh="1">
                                  <p:stCondLst>
                                    <p:cond delay="0"/>
                                  </p:stCondLst>
                                  <p:endCondLst>
                                    <p:cond evt="begin" delay="0">
                                      <p:tn val="51"/>
                                    </p:cond>
                                  </p:endCondLst>
                                  <p:childTnLst>
                                    <p:set>
                                      <p:cBhvr>
                                        <p:cTn id="52" dur="1" fill="hold">
                                          <p:stCondLst>
                                            <p:cond delay="0"/>
                                          </p:stCondLst>
                                        </p:cTn>
                                        <p:tgtEl>
                                          <p:spTgt spid="11"/>
                                        </p:tgtEl>
                                        <p:attrNameLst>
                                          <p:attrName>style.visibility</p:attrName>
                                        </p:attrNameLst>
                                      </p:cBhvr>
                                      <p:to>
                                        <p:strVal val="visible"/>
                                      </p:to>
                                    </p:set>
                                    <p:animScale>
                                      <p:cBhvr>
                                        <p:cTn id="53"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54" dur="1000" decel="50000" fill="hold">
                                          <p:stCondLst>
                                            <p:cond delay="0"/>
                                          </p:stCondLst>
                                        </p:cTn>
                                        <p:tgtEl>
                                          <p:spTgt spid="11"/>
                                        </p:tgtEl>
                                        <p:attrNameLst>
                                          <p:attrName>ppt_x</p:attrName>
                                          <p:attrName>ppt_y</p:attrName>
                                        </p:attrNameLst>
                                      </p:cBhvr>
                                      <p:rCtr x="0" y="0"/>
                                    </p:animMotion>
                                    <p:animEffect transition="in" filter="fade">
                                      <p:cBhvr>
                                        <p:cTn id="55" dur="1000"/>
                                        <p:tgtEl>
                                          <p:spTgt spid="11"/>
                                        </p:tgtEl>
                                      </p:cBhvr>
                                    </p:animEffect>
                                  </p:childTnLst>
                                </p:cTn>
                              </p:par>
                              <p:par>
                                <p:cTn id="56" presetID="52" presetClass="entr" presetSubtype="0" fill="hold" grpId="0" nodeType="withEffect">
                                  <p:stCondLst>
                                    <p:cond delay="0"/>
                                  </p:stCondLst>
                                  <p:childTnLst>
                                    <p:set>
                                      <p:cBhvr>
                                        <p:cTn id="57" dur="1" fill="hold">
                                          <p:stCondLst>
                                            <p:cond delay="0"/>
                                          </p:stCondLst>
                                        </p:cTn>
                                        <p:tgtEl>
                                          <p:spTgt spid="12"/>
                                        </p:tgtEl>
                                        <p:attrNameLst>
                                          <p:attrName>style.visibility</p:attrName>
                                        </p:attrNameLst>
                                      </p:cBhvr>
                                      <p:to>
                                        <p:strVal val="visible"/>
                                      </p:to>
                                    </p:set>
                                    <p:animScale>
                                      <p:cBhvr>
                                        <p:cTn id="58"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59" dur="1000" decel="50000" fill="hold">
                                          <p:stCondLst>
                                            <p:cond delay="0"/>
                                          </p:stCondLst>
                                        </p:cTn>
                                        <p:tgtEl>
                                          <p:spTgt spid="12"/>
                                        </p:tgtEl>
                                        <p:attrNameLst>
                                          <p:attrName>ppt_x</p:attrName>
                                          <p:attrName>ppt_y</p:attrName>
                                        </p:attrNameLst>
                                      </p:cBhvr>
                                      <p:rCtr x="0" y="0"/>
                                    </p:animMotion>
                                    <p:animEffect transition="in" filter="fade">
                                      <p:cBhvr>
                                        <p:cTn id="60" dur="1000"/>
                                        <p:tgtEl>
                                          <p:spTgt spid="12"/>
                                        </p:tgtEl>
                                      </p:cBhvr>
                                    </p:animEffect>
                                  </p:childTnLst>
                                </p:cTn>
                              </p:par>
                              <p:par>
                                <p:cTn id="61" presetID="52" presetClass="entr" presetSubtype="0" fill="hold" grpId="0" nodeType="withEffect">
                                  <p:stCondLst>
                                    <p:cond delay="0"/>
                                  </p:stCondLst>
                                  <p:childTnLst>
                                    <p:set>
                                      <p:cBhvr>
                                        <p:cTn id="62" dur="1" fill="hold">
                                          <p:stCondLst>
                                            <p:cond delay="0"/>
                                          </p:stCondLst>
                                        </p:cTn>
                                        <p:tgtEl>
                                          <p:spTgt spid="13"/>
                                        </p:tgtEl>
                                        <p:attrNameLst>
                                          <p:attrName>style.visibility</p:attrName>
                                        </p:attrNameLst>
                                      </p:cBhvr>
                                      <p:to>
                                        <p:strVal val="visible"/>
                                      </p:to>
                                    </p:set>
                                    <p:animScale>
                                      <p:cBhvr>
                                        <p:cTn id="63"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64" dur="1000" decel="50000" fill="hold">
                                          <p:stCondLst>
                                            <p:cond delay="0"/>
                                          </p:stCondLst>
                                        </p:cTn>
                                        <p:tgtEl>
                                          <p:spTgt spid="13"/>
                                        </p:tgtEl>
                                        <p:attrNameLst>
                                          <p:attrName>ppt_x</p:attrName>
                                          <p:attrName>ppt_y</p:attrName>
                                        </p:attrNameLst>
                                      </p:cBhvr>
                                      <p:rCtr x="0" y="0"/>
                                    </p:animMotion>
                                    <p:animEffect transition="in" filter="fade">
                                      <p:cBhvr>
                                        <p:cTn id="65" dur="1000"/>
                                        <p:tgtEl>
                                          <p:spTgt spid="13"/>
                                        </p:tgtEl>
                                      </p:cBhvr>
                                    </p:animEffect>
                                  </p:childTnLst>
                                </p:cTn>
                              </p:par>
                              <p:par>
                                <p:cTn id="66" presetID="52" presetClass="entr" presetSubtype="0" fill="hold" grpId="0" nodeType="withEffect">
                                  <p:stCondLst>
                                    <p:cond delay="0"/>
                                  </p:stCondLst>
                                  <p:childTnLst>
                                    <p:set>
                                      <p:cBhvr>
                                        <p:cTn id="67" dur="1" fill="hold">
                                          <p:stCondLst>
                                            <p:cond delay="0"/>
                                          </p:stCondLst>
                                        </p:cTn>
                                        <p:tgtEl>
                                          <p:spTgt spid="14"/>
                                        </p:tgtEl>
                                        <p:attrNameLst>
                                          <p:attrName>style.visibility</p:attrName>
                                        </p:attrNameLst>
                                      </p:cBhvr>
                                      <p:to>
                                        <p:strVal val="visible"/>
                                      </p:to>
                                    </p:set>
                                    <p:animScale>
                                      <p:cBhvr>
                                        <p:cTn id="68" dur="1000" decel="50000" fill="hold">
                                          <p:stCondLst>
                                            <p:cond delay="0"/>
                                          </p:stCondLst>
                                        </p:cTn>
                                        <p:tgtEl>
                                          <p:spTgt spid="1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69" dur="1000" decel="50000" fill="hold">
                                          <p:stCondLst>
                                            <p:cond delay="0"/>
                                          </p:stCondLst>
                                        </p:cTn>
                                        <p:tgtEl>
                                          <p:spTgt spid="14"/>
                                        </p:tgtEl>
                                        <p:attrNameLst>
                                          <p:attrName>ppt_x</p:attrName>
                                          <p:attrName>ppt_y</p:attrName>
                                        </p:attrNameLst>
                                      </p:cBhvr>
                                      <p:rCtr x="0" y="0"/>
                                    </p:animMotion>
                                    <p:animEffect transition="in" filter="fade">
                                      <p:cBhvr>
                                        <p:cTn id="70" dur="1000"/>
                                        <p:tgtEl>
                                          <p:spTgt spid="14"/>
                                        </p:tgtEl>
                                      </p:cBhvr>
                                    </p:animEffect>
                                  </p:childTnLst>
                                </p:cTn>
                              </p:par>
                            </p:childTnLst>
                          </p:cTn>
                        </p:par>
                        <p:par>
                          <p:cTn id="71" fill="hold">
                            <p:stCondLst>
                              <p:cond delay="4150"/>
                            </p:stCondLst>
                            <p:childTnLst>
                              <p:par>
                                <p:cTn id="72" presetID="22" presetClass="entr" presetSubtype="8" fill="hold" grpId="0" nodeType="after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wipe(left)">
                                      <p:cBhvr>
                                        <p:cTn id="74" dur="500"/>
                                        <p:tgtEl>
                                          <p:spTgt spid="15"/>
                                        </p:tgtEl>
                                      </p:cBhvr>
                                    </p:animEffect>
                                  </p:childTnLst>
                                </p:cTn>
                              </p:par>
                            </p:childTnLst>
                          </p:cTn>
                        </p:par>
                        <p:par>
                          <p:cTn id="75" fill="hold">
                            <p:stCondLst>
                              <p:cond delay="4650"/>
                            </p:stCondLst>
                            <p:childTnLst>
                              <p:par>
                                <p:cTn id="76" presetID="52" presetClass="entr" presetSubtype="0" fill="hold" grpId="0" nodeType="afterEffect" nodePh="1">
                                  <p:stCondLst>
                                    <p:cond delay="0"/>
                                  </p:stCondLst>
                                  <p:endCondLst>
                                    <p:cond evt="begin" delay="0">
                                      <p:tn val="76"/>
                                    </p:cond>
                                  </p:endCondLst>
                                  <p:childTnLst>
                                    <p:set>
                                      <p:cBhvr>
                                        <p:cTn id="77" dur="1" fill="hold">
                                          <p:stCondLst>
                                            <p:cond delay="0"/>
                                          </p:stCondLst>
                                        </p:cTn>
                                        <p:tgtEl>
                                          <p:spTgt spid="16"/>
                                        </p:tgtEl>
                                        <p:attrNameLst>
                                          <p:attrName>style.visibility</p:attrName>
                                        </p:attrNameLst>
                                      </p:cBhvr>
                                      <p:to>
                                        <p:strVal val="visible"/>
                                      </p:to>
                                    </p:set>
                                    <p:animScale>
                                      <p:cBhvr>
                                        <p:cTn id="78"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79" dur="1000" decel="50000" fill="hold">
                                          <p:stCondLst>
                                            <p:cond delay="0"/>
                                          </p:stCondLst>
                                        </p:cTn>
                                        <p:tgtEl>
                                          <p:spTgt spid="16"/>
                                        </p:tgtEl>
                                        <p:attrNameLst>
                                          <p:attrName>ppt_x</p:attrName>
                                          <p:attrName>ppt_y</p:attrName>
                                        </p:attrNameLst>
                                      </p:cBhvr>
                                      <p:rCtr x="0" y="0"/>
                                    </p:animMotion>
                                    <p:animEffect transition="in" filter="fade">
                                      <p:cBhvr>
                                        <p:cTn id="80" dur="1000"/>
                                        <p:tgtEl>
                                          <p:spTgt spid="16"/>
                                        </p:tgtEl>
                                      </p:cBhvr>
                                    </p:animEffect>
                                  </p:childTnLst>
                                </p:cTn>
                              </p:par>
                              <p:par>
                                <p:cTn id="81" presetID="52" presetClass="entr" presetSubtype="0" fill="hold" grpId="0" nodeType="withEffect">
                                  <p:stCondLst>
                                    <p:cond delay="0"/>
                                  </p:stCondLst>
                                  <p:childTnLst>
                                    <p:set>
                                      <p:cBhvr>
                                        <p:cTn id="82" dur="1" fill="hold">
                                          <p:stCondLst>
                                            <p:cond delay="0"/>
                                          </p:stCondLst>
                                        </p:cTn>
                                        <p:tgtEl>
                                          <p:spTgt spid="17"/>
                                        </p:tgtEl>
                                        <p:attrNameLst>
                                          <p:attrName>style.visibility</p:attrName>
                                        </p:attrNameLst>
                                      </p:cBhvr>
                                      <p:to>
                                        <p:strVal val="visible"/>
                                      </p:to>
                                    </p:set>
                                    <p:animScale>
                                      <p:cBhvr>
                                        <p:cTn id="83" dur="1000" decel="50000" fill="hold">
                                          <p:stCondLst>
                                            <p:cond delay="0"/>
                                          </p:stCondLst>
                                        </p:cTn>
                                        <p:tgtEl>
                                          <p:spTgt spid="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84" dur="1000" decel="50000" fill="hold">
                                          <p:stCondLst>
                                            <p:cond delay="0"/>
                                          </p:stCondLst>
                                        </p:cTn>
                                        <p:tgtEl>
                                          <p:spTgt spid="17"/>
                                        </p:tgtEl>
                                        <p:attrNameLst>
                                          <p:attrName>ppt_x</p:attrName>
                                          <p:attrName>ppt_y</p:attrName>
                                        </p:attrNameLst>
                                      </p:cBhvr>
                                      <p:rCtr x="0" y="0"/>
                                    </p:animMotion>
                                    <p:animEffect transition="in" filter="fade">
                                      <p:cBhvr>
                                        <p:cTn id="85" dur="1000"/>
                                        <p:tgtEl>
                                          <p:spTgt spid="17"/>
                                        </p:tgtEl>
                                      </p:cBhvr>
                                    </p:animEffect>
                                  </p:childTnLst>
                                </p:cTn>
                              </p:par>
                              <p:par>
                                <p:cTn id="86" presetID="52" presetClass="entr" presetSubtype="0" fill="hold" grpId="0" nodeType="withEffect">
                                  <p:stCondLst>
                                    <p:cond delay="0"/>
                                  </p:stCondLst>
                                  <p:childTnLst>
                                    <p:set>
                                      <p:cBhvr>
                                        <p:cTn id="87" dur="1" fill="hold">
                                          <p:stCondLst>
                                            <p:cond delay="0"/>
                                          </p:stCondLst>
                                        </p:cTn>
                                        <p:tgtEl>
                                          <p:spTgt spid="18"/>
                                        </p:tgtEl>
                                        <p:attrNameLst>
                                          <p:attrName>style.visibility</p:attrName>
                                        </p:attrNameLst>
                                      </p:cBhvr>
                                      <p:to>
                                        <p:strVal val="visible"/>
                                      </p:to>
                                    </p:set>
                                    <p:animScale>
                                      <p:cBhvr>
                                        <p:cTn id="88" dur="10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89" dur="1000" decel="50000" fill="hold">
                                          <p:stCondLst>
                                            <p:cond delay="0"/>
                                          </p:stCondLst>
                                        </p:cTn>
                                        <p:tgtEl>
                                          <p:spTgt spid="18"/>
                                        </p:tgtEl>
                                        <p:attrNameLst>
                                          <p:attrName>ppt_x</p:attrName>
                                          <p:attrName>ppt_y</p:attrName>
                                        </p:attrNameLst>
                                      </p:cBhvr>
                                      <p:rCtr x="0" y="0"/>
                                    </p:animMotion>
                                    <p:animEffect transition="in" filter="fade">
                                      <p:cBhvr>
                                        <p:cTn id="90" dur="1000"/>
                                        <p:tgtEl>
                                          <p:spTgt spid="18"/>
                                        </p:tgtEl>
                                      </p:cBhvr>
                                    </p:animEffect>
                                  </p:childTnLst>
                                </p:cTn>
                              </p:par>
                              <p:par>
                                <p:cTn id="91" presetID="52"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animScale>
                                      <p:cBhvr>
                                        <p:cTn id="93" dur="1000" decel="50000" fill="hold">
                                          <p:stCondLst>
                                            <p:cond delay="0"/>
                                          </p:stCondLst>
                                        </p:cTn>
                                        <p:tgtEl>
                                          <p:spTgt spid="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94" dur="1000" decel="50000" fill="hold">
                                          <p:stCondLst>
                                            <p:cond delay="0"/>
                                          </p:stCondLst>
                                        </p:cTn>
                                        <p:tgtEl>
                                          <p:spTgt spid="19"/>
                                        </p:tgtEl>
                                        <p:attrNameLst>
                                          <p:attrName>ppt_x</p:attrName>
                                          <p:attrName>ppt_y</p:attrName>
                                        </p:attrNameLst>
                                      </p:cBhvr>
                                      <p:rCtr x="0" y="0"/>
                                    </p:animMotion>
                                    <p:animEffect transition="in" filter="fade">
                                      <p:cBhvr>
                                        <p:cTn id="95" dur="1000"/>
                                        <p:tgtEl>
                                          <p:spTgt spid="19"/>
                                        </p:tgtEl>
                                      </p:cBhvr>
                                    </p:animEffect>
                                  </p:childTnLst>
                                </p:cTn>
                              </p:par>
                            </p:childTnLst>
                          </p:cTn>
                        </p:par>
                        <p:par>
                          <p:cTn id="96" fill="hold">
                            <p:stCondLst>
                              <p:cond delay="5650"/>
                            </p:stCondLst>
                            <p:childTnLst>
                              <p:par>
                                <p:cTn id="97" presetID="22" presetClass="entr" presetSubtype="8" fill="hold" grpId="0" nodeType="afterEffect">
                                  <p:stCondLst>
                                    <p:cond delay="0"/>
                                  </p:stCondLst>
                                  <p:childTnLst>
                                    <p:set>
                                      <p:cBhvr>
                                        <p:cTn id="98" dur="1" fill="hold">
                                          <p:stCondLst>
                                            <p:cond delay="0"/>
                                          </p:stCondLst>
                                        </p:cTn>
                                        <p:tgtEl>
                                          <p:spTgt spid="20"/>
                                        </p:tgtEl>
                                        <p:attrNameLst>
                                          <p:attrName>style.visibility</p:attrName>
                                        </p:attrNameLst>
                                      </p:cBhvr>
                                      <p:to>
                                        <p:strVal val="visible"/>
                                      </p:to>
                                    </p:set>
                                    <p:animEffect transition="in" filter="wipe(left)">
                                      <p:cBhvr>
                                        <p:cTn id="99" dur="500"/>
                                        <p:tgtEl>
                                          <p:spTgt spid="20"/>
                                        </p:tgtEl>
                                      </p:cBhvr>
                                    </p:animEffect>
                                  </p:childTnLst>
                                </p:cTn>
                              </p:par>
                              <p:par>
                                <p:cTn id="100" presetID="52" presetClass="entr" presetSubtype="0" fill="hold" grpId="0" nodeType="withEffect">
                                  <p:stCondLst>
                                    <p:cond delay="0"/>
                                  </p:stCondLst>
                                  <p:childTnLst>
                                    <p:set>
                                      <p:cBhvr>
                                        <p:cTn id="101" dur="1" fill="hold">
                                          <p:stCondLst>
                                            <p:cond delay="0"/>
                                          </p:stCondLst>
                                        </p:cTn>
                                        <p:tgtEl>
                                          <p:spTgt spid="21"/>
                                        </p:tgtEl>
                                        <p:attrNameLst>
                                          <p:attrName>style.visibility</p:attrName>
                                        </p:attrNameLst>
                                      </p:cBhvr>
                                      <p:to>
                                        <p:strVal val="visible"/>
                                      </p:to>
                                    </p:set>
                                    <p:animScale>
                                      <p:cBhvr>
                                        <p:cTn id="102" dur="1000" decel="50000" fill="hold">
                                          <p:stCondLst>
                                            <p:cond delay="0"/>
                                          </p:stCondLst>
                                        </p:cTn>
                                        <p:tgtEl>
                                          <p:spTgt spid="2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03" dur="1000" decel="50000" fill="hold">
                                          <p:stCondLst>
                                            <p:cond delay="0"/>
                                          </p:stCondLst>
                                        </p:cTn>
                                        <p:tgtEl>
                                          <p:spTgt spid="21"/>
                                        </p:tgtEl>
                                        <p:attrNameLst>
                                          <p:attrName>ppt_x</p:attrName>
                                          <p:attrName>ppt_y</p:attrName>
                                        </p:attrNameLst>
                                      </p:cBhvr>
                                      <p:rCtr x="0" y="0"/>
                                    </p:animMotion>
                                    <p:animEffect transition="in" filter="fade">
                                      <p:cBhvr>
                                        <p:cTn id="104" dur="1000"/>
                                        <p:tgtEl>
                                          <p:spTgt spid="21"/>
                                        </p:tgtEl>
                                      </p:cBhvr>
                                    </p:animEffect>
                                  </p:childTnLst>
                                </p:cTn>
                              </p:par>
                              <p:par>
                                <p:cTn id="105" presetID="52" presetClass="entr" presetSubtype="0" fill="hold" grpId="0" nodeType="withEffect">
                                  <p:stCondLst>
                                    <p:cond delay="0"/>
                                  </p:stCondLst>
                                  <p:childTnLst>
                                    <p:set>
                                      <p:cBhvr>
                                        <p:cTn id="106" dur="1" fill="hold">
                                          <p:stCondLst>
                                            <p:cond delay="0"/>
                                          </p:stCondLst>
                                        </p:cTn>
                                        <p:tgtEl>
                                          <p:spTgt spid="22"/>
                                        </p:tgtEl>
                                        <p:attrNameLst>
                                          <p:attrName>style.visibility</p:attrName>
                                        </p:attrNameLst>
                                      </p:cBhvr>
                                      <p:to>
                                        <p:strVal val="visible"/>
                                      </p:to>
                                    </p:set>
                                    <p:animScale>
                                      <p:cBhvr>
                                        <p:cTn id="107" dur="1000" decel="50000" fill="hold">
                                          <p:stCondLst>
                                            <p:cond delay="0"/>
                                          </p:stCondLst>
                                        </p:cTn>
                                        <p:tgtEl>
                                          <p:spTgt spid="2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08" dur="1000" decel="50000" fill="hold">
                                          <p:stCondLst>
                                            <p:cond delay="0"/>
                                          </p:stCondLst>
                                        </p:cTn>
                                        <p:tgtEl>
                                          <p:spTgt spid="22"/>
                                        </p:tgtEl>
                                        <p:attrNameLst>
                                          <p:attrName>ppt_x</p:attrName>
                                          <p:attrName>ppt_y</p:attrName>
                                        </p:attrNameLst>
                                      </p:cBhvr>
                                      <p:rCtr x="0" y="0"/>
                                    </p:animMotion>
                                    <p:animEffect transition="in" filter="fade">
                                      <p:cBhvr>
                                        <p:cTn id="109" dur="1000"/>
                                        <p:tgtEl>
                                          <p:spTgt spid="22"/>
                                        </p:tgtEl>
                                      </p:cBhvr>
                                    </p:animEffect>
                                  </p:childTnLst>
                                </p:cTn>
                              </p:par>
                              <p:par>
                                <p:cTn id="110" presetID="52" presetClass="entr" presetSubtype="0" fill="hold" grpId="0" nodeType="withEffect">
                                  <p:stCondLst>
                                    <p:cond delay="0"/>
                                  </p:stCondLst>
                                  <p:childTnLst>
                                    <p:set>
                                      <p:cBhvr>
                                        <p:cTn id="111" dur="1" fill="hold">
                                          <p:stCondLst>
                                            <p:cond delay="0"/>
                                          </p:stCondLst>
                                        </p:cTn>
                                        <p:tgtEl>
                                          <p:spTgt spid="23"/>
                                        </p:tgtEl>
                                        <p:attrNameLst>
                                          <p:attrName>style.visibility</p:attrName>
                                        </p:attrNameLst>
                                      </p:cBhvr>
                                      <p:to>
                                        <p:strVal val="visible"/>
                                      </p:to>
                                    </p:set>
                                    <p:animScale>
                                      <p:cBhvr>
                                        <p:cTn id="112" dur="1000" decel="50000" fill="hold">
                                          <p:stCondLst>
                                            <p:cond delay="0"/>
                                          </p:stCondLst>
                                        </p:cTn>
                                        <p:tgtEl>
                                          <p:spTgt spid="2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13" dur="1000" decel="50000" fill="hold">
                                          <p:stCondLst>
                                            <p:cond delay="0"/>
                                          </p:stCondLst>
                                        </p:cTn>
                                        <p:tgtEl>
                                          <p:spTgt spid="23"/>
                                        </p:tgtEl>
                                        <p:attrNameLst>
                                          <p:attrName>ppt_x</p:attrName>
                                          <p:attrName>ppt_y</p:attrName>
                                        </p:attrNameLst>
                                      </p:cBhvr>
                                      <p:rCtr x="0" y="0"/>
                                    </p:animMotion>
                                    <p:animEffect transition="in" filter="fade">
                                      <p:cBhvr>
                                        <p:cTn id="114" dur="1000"/>
                                        <p:tgtEl>
                                          <p:spTgt spid="23"/>
                                        </p:tgtEl>
                                      </p:cBhvr>
                                    </p:animEffect>
                                  </p:childTnLst>
                                </p:cTn>
                              </p:par>
                            </p:childTnLst>
                          </p:cTn>
                        </p:par>
                        <p:par>
                          <p:cTn id="115" fill="hold">
                            <p:stCondLst>
                              <p:cond delay="6650"/>
                            </p:stCondLst>
                            <p:childTnLst>
                              <p:par>
                                <p:cTn id="116" presetID="22" presetClass="entr" presetSubtype="8" fill="hold" grpId="0" nodeType="afterEffect">
                                  <p:stCondLst>
                                    <p:cond delay="0"/>
                                  </p:stCondLst>
                                  <p:childTnLst>
                                    <p:set>
                                      <p:cBhvr>
                                        <p:cTn id="117" dur="1" fill="hold">
                                          <p:stCondLst>
                                            <p:cond delay="0"/>
                                          </p:stCondLst>
                                        </p:cTn>
                                        <p:tgtEl>
                                          <p:spTgt spid="24"/>
                                        </p:tgtEl>
                                        <p:attrNameLst>
                                          <p:attrName>style.visibility</p:attrName>
                                        </p:attrNameLst>
                                      </p:cBhvr>
                                      <p:to>
                                        <p:strVal val="visible"/>
                                      </p:to>
                                    </p:set>
                                    <p:animEffect transition="in" filter="wipe(left)">
                                      <p:cBhvr>
                                        <p:cTn id="11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utoUpdateAnimBg="0"/>
      <p:bldP spid="5" grpId="0" animBg="1" autoUpdateAnimBg="0"/>
      <p:bldP spid="6" grpId="0" animBg="1"/>
      <p:bldP spid="7" grpId="0" animBg="1" autoUpdateAnimBg="0"/>
      <p:bldP spid="8" grpId="0" animBg="1" autoUpdateAnimBg="0"/>
      <p:bldP spid="9" grpId="0" autoUpdateAnimBg="0"/>
      <p:bldP spid="10" grpId="0" autoUpdateAnimBg="0"/>
      <p:bldP spid="11" grpId="0" animBg="1"/>
      <p:bldP spid="12" grpId="0" animBg="1" autoUpdateAnimBg="0"/>
      <p:bldP spid="13" grpId="0" animBg="1" autoUpdateAnimBg="0"/>
      <p:bldP spid="14" grpId="0" autoUpdateAnimBg="0"/>
      <p:bldP spid="15" grpId="0" autoUpdateAnimBg="0"/>
      <p:bldP spid="16" grpId="0" animBg="1"/>
      <p:bldP spid="17" grpId="0" animBg="1" autoUpdateAnimBg="0"/>
      <p:bldP spid="18" grpId="0" animBg="1" autoUpdateAnimBg="0"/>
      <p:bldP spid="19" grpId="0" autoUpdateAnimBg="0"/>
      <p:bldP spid="20" grpId="0" autoUpdateAnimBg="0"/>
      <p:bldP spid="21" grpId="0" animBg="1" autoUpdateAnimBg="0"/>
      <p:bldP spid="22" grpId="0" animBg="1" autoUpdateAnimBg="0"/>
      <p:bldP spid="23" grpId="0" autoUpdateAnimBg="0"/>
      <p:bldP spid="24" grpId="0" autoUpdateAnimBg="0"/>
      <p:bldP spid="25" grpId="0" animBg="1"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0800000">
            <a:off x="912813" y="4094163"/>
            <a:ext cx="463550" cy="4635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 name="组合 2"/>
          <p:cNvGrpSpPr/>
          <p:nvPr/>
        </p:nvGrpSpPr>
        <p:grpSpPr bwMode="auto">
          <a:xfrm>
            <a:off x="4129882" y="2794300"/>
            <a:ext cx="6777037" cy="1685626"/>
            <a:chOff x="277329" y="1093495"/>
            <a:chExt cx="5427948" cy="1685700"/>
          </a:xfrm>
        </p:grpSpPr>
        <p:cxnSp>
          <p:nvCxnSpPr>
            <p:cNvPr id="4" name="直接连接符 3"/>
            <p:cNvCxnSpPr/>
            <p:nvPr/>
          </p:nvCxnSpPr>
          <p:spPr>
            <a:xfrm>
              <a:off x="410834" y="2206380"/>
              <a:ext cx="5294443"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277329" y="1418946"/>
              <a:ext cx="5141865" cy="769474"/>
            </a:xfrm>
            <a:prstGeom prst="rect">
              <a:avLst/>
            </a:prstGeom>
            <a:noFill/>
          </p:spPr>
          <p:txBody>
            <a:bodyPr>
              <a:spAutoFit/>
            </a:bodyPr>
            <a:lstStyle/>
            <a:p>
              <a:pPr>
                <a:defRPr/>
              </a:pPr>
              <a:r>
                <a:rPr lang="en" altLang="zh-CN" sz="4400" dirty="0" err="1">
                  <a:solidFill>
                    <a:schemeClr val="tx1">
                      <a:lumMod val="75000"/>
                      <a:lumOff val="25000"/>
                    </a:schemeClr>
                  </a:solidFill>
                  <a:latin typeface="微软雅黑" panose="020B0503020204020204" pitchFamily="34" charset="-122"/>
                  <a:ea typeface="微软雅黑" panose="020B0503020204020204" pitchFamily="34" charset="-122"/>
                </a:rPr>
                <a:t>int</a:t>
              </a:r>
              <a:r>
                <a:rPr lang="en" altLang="zh-CN" sz="4400" dirty="0">
                  <a:solidFill>
                    <a:schemeClr val="tx1">
                      <a:lumMod val="75000"/>
                      <a:lumOff val="25000"/>
                    </a:schemeClr>
                  </a:solidFill>
                  <a:latin typeface="微软雅黑" panose="020B0503020204020204" pitchFamily="34" charset="-122"/>
                  <a:ea typeface="微软雅黑" panose="020B0503020204020204" pitchFamily="34" charset="-122"/>
                </a:rPr>
                <a:t> evaluate()</a:t>
              </a:r>
              <a:endParaRPr lang="zh-CN" altLang="en-US" sz="44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文本框 5"/>
            <p:cNvSpPr txBox="1"/>
            <p:nvPr/>
          </p:nvSpPr>
          <p:spPr>
            <a:xfrm>
              <a:off x="326917" y="1093495"/>
              <a:ext cx="5141865" cy="400067"/>
            </a:xfrm>
            <a:prstGeom prst="rect">
              <a:avLst/>
            </a:prstGeom>
            <a:noFill/>
          </p:spPr>
          <p:txBody>
            <a:bodyPr>
              <a:spAutoFit/>
            </a:bodyPr>
            <a:lstStyle/>
            <a:p>
              <a:pPr eaLnBrk="1" fontAlgn="auto" hangingPunct="1">
                <a:spcBef>
                  <a:spcPts val="0"/>
                </a:spcBef>
                <a:spcAft>
                  <a:spcPts val="0"/>
                </a:spcAft>
                <a:defRPr/>
              </a:pPr>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关于局面评估函数</a:t>
              </a:r>
            </a:p>
          </p:txBody>
        </p:sp>
        <p:sp>
          <p:nvSpPr>
            <p:cNvPr id="7" name="文本框 6"/>
            <p:cNvSpPr txBox="1"/>
            <p:nvPr/>
          </p:nvSpPr>
          <p:spPr>
            <a:xfrm>
              <a:off x="277329" y="2317510"/>
              <a:ext cx="5427948" cy="461685"/>
            </a:xfrm>
            <a:prstGeom prst="rect">
              <a:avLst/>
            </a:prstGeom>
            <a:noFill/>
          </p:spPr>
          <p:txBody>
            <a:bodyPr>
              <a:spAutoFit/>
            </a:bodyPr>
            <a:lstStyle/>
            <a:p>
              <a:pPr eaLnBrk="1" fontAlgn="auto" hangingPunct="1">
                <a:spcBef>
                  <a:spcPts val="0"/>
                </a:spcBef>
                <a:spcAft>
                  <a:spcPts val="0"/>
                </a:spcAft>
                <a:defRPr/>
              </a:pPr>
              <a:endParaRPr lang="en-US" altLang="zh-CN" sz="2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8" name="椭圆 7"/>
          <p:cNvSpPr/>
          <p:nvPr/>
        </p:nvSpPr>
        <p:spPr>
          <a:xfrm>
            <a:off x="1865313" y="4125913"/>
            <a:ext cx="147637" cy="1492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椭圆 8"/>
          <p:cNvSpPr/>
          <p:nvPr/>
        </p:nvSpPr>
        <p:spPr>
          <a:xfrm>
            <a:off x="3717925" y="4362450"/>
            <a:ext cx="242888"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椭圆 9"/>
          <p:cNvSpPr/>
          <p:nvPr/>
        </p:nvSpPr>
        <p:spPr>
          <a:xfrm>
            <a:off x="3094875" y="4327526"/>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椭圆 10"/>
          <p:cNvSpPr/>
          <p:nvPr/>
        </p:nvSpPr>
        <p:spPr>
          <a:xfrm rot="11047877">
            <a:off x="3108325" y="4818063"/>
            <a:ext cx="387350" cy="3873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椭圆 11"/>
          <p:cNvSpPr/>
          <p:nvPr/>
        </p:nvSpPr>
        <p:spPr>
          <a:xfrm rot="11047877">
            <a:off x="2328863" y="4422775"/>
            <a:ext cx="169862" cy="1698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椭圆 12"/>
          <p:cNvSpPr/>
          <p:nvPr/>
        </p:nvSpPr>
        <p:spPr>
          <a:xfrm>
            <a:off x="1319213" y="2378075"/>
            <a:ext cx="344487" cy="3444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椭圆 13"/>
          <p:cNvSpPr/>
          <p:nvPr/>
        </p:nvSpPr>
        <p:spPr>
          <a:xfrm rot="10800000">
            <a:off x="1358900" y="3316288"/>
            <a:ext cx="528638" cy="527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椭圆 14"/>
          <p:cNvSpPr/>
          <p:nvPr/>
        </p:nvSpPr>
        <p:spPr>
          <a:xfrm>
            <a:off x="10853164" y="3316288"/>
            <a:ext cx="153987"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椭圆 15"/>
          <p:cNvSpPr/>
          <p:nvPr/>
        </p:nvSpPr>
        <p:spPr>
          <a:xfrm>
            <a:off x="11087100" y="3429000"/>
            <a:ext cx="242887"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椭圆 16"/>
          <p:cNvSpPr/>
          <p:nvPr/>
        </p:nvSpPr>
        <p:spPr>
          <a:xfrm>
            <a:off x="2065338" y="5219700"/>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 name="组合 10"/>
          <p:cNvGrpSpPr/>
          <p:nvPr/>
        </p:nvGrpSpPr>
        <p:grpSpPr bwMode="auto">
          <a:xfrm>
            <a:off x="2047372" y="2390799"/>
            <a:ext cx="1770622" cy="1773214"/>
            <a:chOff x="1277143" y="1504950"/>
            <a:chExt cx="1085057" cy="1085850"/>
          </a:xfrm>
        </p:grpSpPr>
        <p:sp>
          <p:nvSpPr>
            <p:cNvPr id="19" name="椭圆 18"/>
            <p:cNvSpPr/>
            <p:nvPr/>
          </p:nvSpPr>
          <p:spPr>
            <a:xfrm>
              <a:off x="1277143" y="1504950"/>
              <a:ext cx="1085057" cy="1085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文本框 6"/>
            <p:cNvSpPr txBox="1">
              <a:spLocks noChangeArrowheads="1"/>
            </p:cNvSpPr>
            <p:nvPr/>
          </p:nvSpPr>
          <p:spPr bwMode="auto">
            <a:xfrm>
              <a:off x="1394711" y="1649043"/>
              <a:ext cx="849920" cy="81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itchFamily="34" charset="-122"/>
                  <a:ea typeface="微软雅黑 Light"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itchFamily="34" charset="-122"/>
                  <a:ea typeface="微软雅黑 Light"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itchFamily="34" charset="-122"/>
                  <a:ea typeface="微软雅黑 Light"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itchFamily="34" charset="-122"/>
                  <a:ea typeface="微软雅黑 Light"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itchFamily="34" charset="-122"/>
                  <a:ea typeface="微软雅黑 Light"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itchFamily="34" charset="-122"/>
                  <a:ea typeface="微软雅黑 Light" pitchFamily="34" charset="-122"/>
                </a:defRPr>
              </a:lvl9pPr>
            </a:lstStyle>
            <a:p>
              <a:pPr algn="ctr" eaLnBrk="1" hangingPunct="1">
                <a:lnSpc>
                  <a:spcPct val="100000"/>
                </a:lnSpc>
                <a:spcBef>
                  <a:spcPct val="0"/>
                </a:spcBef>
                <a:buFontTx/>
                <a:buNone/>
              </a:pPr>
              <a:r>
                <a:rPr lang="en-US" altLang="zh-CN" sz="8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01</a:t>
              </a:r>
              <a:endParaRPr lang="zh-CN" altLang="en-US" sz="8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23" presetClass="entr" presetSubtype="16"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childTnLst>
                                </p:cTn>
                              </p:par>
                              <p:par>
                                <p:cTn id="14" presetID="2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childTnLst>
                                </p:cTn>
                              </p:par>
                              <p:par>
                                <p:cTn id="18" presetID="23" presetClass="entr" presetSubtype="16" fill="hold" grpId="0" nodeType="withEffect">
                                  <p:stCondLst>
                                    <p:cond delay="100"/>
                                  </p:stCondLst>
                                  <p:childTnLst>
                                    <p:set>
                                      <p:cBhvr>
                                        <p:cTn id="19" dur="1" fill="hold">
                                          <p:stCondLst>
                                            <p:cond delay="0"/>
                                          </p:stCondLst>
                                        </p:cTn>
                                        <p:tgtEl>
                                          <p:spTgt spid="9"/>
                                        </p:tgtEl>
                                        <p:attrNameLst>
                                          <p:attrName>style.visibility</p:attrName>
                                        </p:attrNameLst>
                                      </p:cBhvr>
                                      <p:to>
                                        <p:strVal val="visible"/>
                                      </p:to>
                                    </p:set>
                                    <p:anim calcmode="lin" valueType="num">
                                      <p:cBhvr>
                                        <p:cTn id="20" dur="500" fill="hold"/>
                                        <p:tgtEl>
                                          <p:spTgt spid="9"/>
                                        </p:tgtEl>
                                        <p:attrNameLst>
                                          <p:attrName>ppt_w</p:attrName>
                                        </p:attrNameLst>
                                      </p:cBhvr>
                                      <p:tavLst>
                                        <p:tav tm="0">
                                          <p:val>
                                            <p:fltVal val="0"/>
                                          </p:val>
                                        </p:tav>
                                        <p:tav tm="100000">
                                          <p:val>
                                            <p:strVal val="#ppt_w"/>
                                          </p:val>
                                        </p:tav>
                                      </p:tavLst>
                                    </p:anim>
                                    <p:anim calcmode="lin" valueType="num">
                                      <p:cBhvr>
                                        <p:cTn id="21" dur="500" fill="hold"/>
                                        <p:tgtEl>
                                          <p:spTgt spid="9"/>
                                        </p:tgtEl>
                                        <p:attrNameLst>
                                          <p:attrName>ppt_h</p:attrName>
                                        </p:attrNameLst>
                                      </p:cBhvr>
                                      <p:tavLst>
                                        <p:tav tm="0">
                                          <p:val>
                                            <p:fltVal val="0"/>
                                          </p:val>
                                        </p:tav>
                                        <p:tav tm="100000">
                                          <p:val>
                                            <p:strVal val="#ppt_h"/>
                                          </p:val>
                                        </p:tav>
                                      </p:tavLst>
                                    </p:anim>
                                  </p:childTnLst>
                                </p:cTn>
                              </p:par>
                              <p:par>
                                <p:cTn id="22" presetID="23" presetClass="entr" presetSubtype="16" fill="hold" grpId="0" nodeType="withEffect">
                                  <p:stCondLst>
                                    <p:cond delay="100"/>
                                  </p:stCondLst>
                                  <p:childTnLst>
                                    <p:set>
                                      <p:cBhvr>
                                        <p:cTn id="23" dur="1" fill="hold">
                                          <p:stCondLst>
                                            <p:cond delay="0"/>
                                          </p:stCondLst>
                                        </p:cTn>
                                        <p:tgtEl>
                                          <p:spTgt spid="10"/>
                                        </p:tgtEl>
                                        <p:attrNameLst>
                                          <p:attrName>style.visibility</p:attrName>
                                        </p:attrNameLst>
                                      </p:cBhvr>
                                      <p:to>
                                        <p:strVal val="visible"/>
                                      </p:to>
                                    </p:set>
                                    <p:anim calcmode="lin" valueType="num">
                                      <p:cBhvr>
                                        <p:cTn id="24" dur="500" fill="hold"/>
                                        <p:tgtEl>
                                          <p:spTgt spid="10"/>
                                        </p:tgtEl>
                                        <p:attrNameLst>
                                          <p:attrName>ppt_w</p:attrName>
                                        </p:attrNameLst>
                                      </p:cBhvr>
                                      <p:tavLst>
                                        <p:tav tm="0">
                                          <p:val>
                                            <p:fltVal val="0"/>
                                          </p:val>
                                        </p:tav>
                                        <p:tav tm="100000">
                                          <p:val>
                                            <p:strVal val="#ppt_w"/>
                                          </p:val>
                                        </p:tav>
                                      </p:tavLst>
                                    </p:anim>
                                    <p:anim calcmode="lin" valueType="num">
                                      <p:cBhvr>
                                        <p:cTn id="25" dur="500" fill="hold"/>
                                        <p:tgtEl>
                                          <p:spTgt spid="10"/>
                                        </p:tgtEl>
                                        <p:attrNameLst>
                                          <p:attrName>ppt_h</p:attrName>
                                        </p:attrNameLst>
                                      </p:cBhvr>
                                      <p:tavLst>
                                        <p:tav tm="0">
                                          <p:val>
                                            <p:fltVal val="0"/>
                                          </p:val>
                                        </p:tav>
                                        <p:tav tm="100000">
                                          <p:val>
                                            <p:strVal val="#ppt_h"/>
                                          </p:val>
                                        </p:tav>
                                      </p:tavLst>
                                    </p:anim>
                                  </p:childTnLst>
                                </p:cTn>
                              </p:par>
                              <p:par>
                                <p:cTn id="26" presetID="23" presetClass="entr" presetSubtype="16" fill="hold" grpId="0" nodeType="withEffect">
                                  <p:stCondLst>
                                    <p:cond delay="1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childTnLst>
                                </p:cTn>
                              </p:par>
                              <p:par>
                                <p:cTn id="30" presetID="23" presetClass="entr" presetSubtype="16" fill="hold" grpId="0" nodeType="withEffect">
                                  <p:stCondLst>
                                    <p:cond delay="10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childTnLst>
                                </p:cTn>
                              </p:par>
                              <p:par>
                                <p:cTn id="34" presetID="23" presetClass="entr" presetSubtype="16"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500" fill="hold"/>
                                        <p:tgtEl>
                                          <p:spTgt spid="13"/>
                                        </p:tgtEl>
                                        <p:attrNameLst>
                                          <p:attrName>ppt_w</p:attrName>
                                        </p:attrNameLst>
                                      </p:cBhvr>
                                      <p:tavLst>
                                        <p:tav tm="0">
                                          <p:val>
                                            <p:fltVal val="0"/>
                                          </p:val>
                                        </p:tav>
                                        <p:tav tm="100000">
                                          <p:val>
                                            <p:strVal val="#ppt_w"/>
                                          </p:val>
                                        </p:tav>
                                      </p:tavLst>
                                    </p:anim>
                                    <p:anim calcmode="lin" valueType="num">
                                      <p:cBhvr>
                                        <p:cTn id="37" dur="500" fill="hold"/>
                                        <p:tgtEl>
                                          <p:spTgt spid="13"/>
                                        </p:tgtEl>
                                        <p:attrNameLst>
                                          <p:attrName>ppt_h</p:attrName>
                                        </p:attrNameLst>
                                      </p:cBhvr>
                                      <p:tavLst>
                                        <p:tav tm="0">
                                          <p:val>
                                            <p:fltVal val="0"/>
                                          </p:val>
                                        </p:tav>
                                        <p:tav tm="100000">
                                          <p:val>
                                            <p:strVal val="#ppt_h"/>
                                          </p:val>
                                        </p:tav>
                                      </p:tavLst>
                                    </p:anim>
                                  </p:childTnLst>
                                </p:cTn>
                              </p:par>
                              <p:par>
                                <p:cTn id="38" presetID="23" presetClass="entr" presetSubtype="16"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p:cTn id="40" dur="500" fill="hold"/>
                                        <p:tgtEl>
                                          <p:spTgt spid="14"/>
                                        </p:tgtEl>
                                        <p:attrNameLst>
                                          <p:attrName>ppt_w</p:attrName>
                                        </p:attrNameLst>
                                      </p:cBhvr>
                                      <p:tavLst>
                                        <p:tav tm="0">
                                          <p:val>
                                            <p:fltVal val="0"/>
                                          </p:val>
                                        </p:tav>
                                        <p:tav tm="100000">
                                          <p:val>
                                            <p:strVal val="#ppt_w"/>
                                          </p:val>
                                        </p:tav>
                                      </p:tavLst>
                                    </p:anim>
                                    <p:anim calcmode="lin" valueType="num">
                                      <p:cBhvr>
                                        <p:cTn id="41" dur="500" fill="hold"/>
                                        <p:tgtEl>
                                          <p:spTgt spid="14"/>
                                        </p:tgtEl>
                                        <p:attrNameLst>
                                          <p:attrName>ppt_h</p:attrName>
                                        </p:attrNameLst>
                                      </p:cBhvr>
                                      <p:tavLst>
                                        <p:tav tm="0">
                                          <p:val>
                                            <p:fltVal val="0"/>
                                          </p:val>
                                        </p:tav>
                                        <p:tav tm="100000">
                                          <p:val>
                                            <p:strVal val="#ppt_h"/>
                                          </p:val>
                                        </p:tav>
                                      </p:tavLst>
                                    </p:anim>
                                  </p:childTnLst>
                                </p:cTn>
                              </p:par>
                              <p:par>
                                <p:cTn id="42" presetID="23" presetClass="entr" presetSubtype="16"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p:cTn id="44" dur="500" fill="hold"/>
                                        <p:tgtEl>
                                          <p:spTgt spid="17"/>
                                        </p:tgtEl>
                                        <p:attrNameLst>
                                          <p:attrName>ppt_w</p:attrName>
                                        </p:attrNameLst>
                                      </p:cBhvr>
                                      <p:tavLst>
                                        <p:tav tm="0">
                                          <p:val>
                                            <p:fltVal val="0"/>
                                          </p:val>
                                        </p:tav>
                                        <p:tav tm="100000">
                                          <p:val>
                                            <p:strVal val="#ppt_w"/>
                                          </p:val>
                                        </p:tav>
                                      </p:tavLst>
                                    </p:anim>
                                    <p:anim calcmode="lin" valueType="num">
                                      <p:cBhvr>
                                        <p:cTn id="45" dur="500" fill="hold"/>
                                        <p:tgtEl>
                                          <p:spTgt spid="17"/>
                                        </p:tgtEl>
                                        <p:attrNameLst>
                                          <p:attrName>ppt_h</p:attrName>
                                        </p:attrNameLst>
                                      </p:cBhvr>
                                      <p:tavLst>
                                        <p:tav tm="0">
                                          <p:val>
                                            <p:fltVal val="0"/>
                                          </p:val>
                                        </p:tav>
                                        <p:tav tm="100000">
                                          <p:val>
                                            <p:strVal val="#ppt_h"/>
                                          </p:val>
                                        </p:tav>
                                      </p:tavLst>
                                    </p:anim>
                                  </p:childTnLst>
                                </p:cTn>
                              </p:par>
                              <p:par>
                                <p:cTn id="46" presetID="22" presetClass="entr" presetSubtype="8" fill="hold" nodeType="withEffect">
                                  <p:stCondLst>
                                    <p:cond delay="500"/>
                                  </p:stCondLst>
                                  <p:childTnLst>
                                    <p:set>
                                      <p:cBhvr>
                                        <p:cTn id="47" dur="1" fill="hold">
                                          <p:stCondLst>
                                            <p:cond delay="0"/>
                                          </p:stCondLst>
                                        </p:cTn>
                                        <p:tgtEl>
                                          <p:spTgt spid="3"/>
                                        </p:tgtEl>
                                        <p:attrNameLst>
                                          <p:attrName>style.visibility</p:attrName>
                                        </p:attrNameLst>
                                      </p:cBhvr>
                                      <p:to>
                                        <p:strVal val="visible"/>
                                      </p:to>
                                    </p:set>
                                    <p:animEffect transition="in" filter="wipe(left)">
                                      <p:cBhvr>
                                        <p:cTn id="48" dur="500"/>
                                        <p:tgtEl>
                                          <p:spTgt spid="3"/>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16"/>
                                        </p:tgtEl>
                                        <p:attrNameLst>
                                          <p:attrName>style.visibility</p:attrName>
                                        </p:attrNameLst>
                                      </p:cBhvr>
                                      <p:to>
                                        <p:strVal val="visible"/>
                                      </p:to>
                                    </p:set>
                                    <p:animEffect transition="in" filter="fade">
                                      <p:cBhvr>
                                        <p:cTn id="5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千图PPT彼岸天：ID 8661124库_组合 51"/>
          <p:cNvGrpSpPr/>
          <p:nvPr>
            <p:custDataLst>
              <p:tags r:id="rId1"/>
            </p:custDataLst>
          </p:nvPr>
        </p:nvGrpSpPr>
        <p:grpSpPr>
          <a:xfrm>
            <a:off x="2948213" y="1192734"/>
            <a:ext cx="6471069" cy="1502669"/>
            <a:chOff x="2948213" y="1192734"/>
            <a:chExt cx="6471069" cy="1502669"/>
          </a:xfrm>
        </p:grpSpPr>
        <p:sp>
          <p:nvSpPr>
            <p:cNvPr id="4" name="Freeform: Shape 26"/>
            <p:cNvSpPr/>
            <p:nvPr/>
          </p:nvSpPr>
          <p:spPr bwMode="auto">
            <a:xfrm>
              <a:off x="2956470" y="1525584"/>
              <a:ext cx="3374126" cy="1156893"/>
            </a:xfrm>
            <a:custGeom>
              <a:avLst/>
              <a:gdLst/>
              <a:ahLst/>
              <a:cxnLst>
                <a:cxn ang="0">
                  <a:pos x="56" y="0"/>
                </a:cxn>
                <a:cxn ang="0">
                  <a:pos x="43" y="1"/>
                </a:cxn>
                <a:cxn ang="0">
                  <a:pos x="12" y="4"/>
                </a:cxn>
                <a:cxn ang="0">
                  <a:pos x="0" y="24"/>
                </a:cxn>
                <a:cxn ang="0">
                  <a:pos x="0" y="61"/>
                </a:cxn>
                <a:cxn ang="0">
                  <a:pos x="0" y="97"/>
                </a:cxn>
                <a:cxn ang="0">
                  <a:pos x="0" y="106"/>
                </a:cxn>
                <a:cxn ang="0">
                  <a:pos x="0" y="113"/>
                </a:cxn>
                <a:cxn ang="0">
                  <a:pos x="16" y="137"/>
                </a:cxn>
                <a:cxn ang="0">
                  <a:pos x="51" y="148"/>
                </a:cxn>
                <a:cxn ang="0">
                  <a:pos x="55" y="149"/>
                </a:cxn>
                <a:cxn ang="0">
                  <a:pos x="516" y="149"/>
                </a:cxn>
                <a:cxn ang="0">
                  <a:pos x="516" y="0"/>
                </a:cxn>
                <a:cxn ang="0">
                  <a:pos x="502" y="0"/>
                </a:cxn>
                <a:cxn ang="0">
                  <a:pos x="292" y="0"/>
                </a:cxn>
                <a:cxn ang="0">
                  <a:pos x="164" y="0"/>
                </a:cxn>
                <a:cxn ang="0">
                  <a:pos x="112" y="0"/>
                </a:cxn>
                <a:cxn ang="0">
                  <a:pos x="56" y="0"/>
                </a:cxn>
              </a:cxnLst>
              <a:rect l="0" t="0" r="r" b="b"/>
              <a:pathLst>
                <a:path w="516" h="149">
                  <a:moveTo>
                    <a:pt x="56" y="0"/>
                  </a:moveTo>
                  <a:cubicBezTo>
                    <a:pt x="52" y="0"/>
                    <a:pt x="47" y="1"/>
                    <a:pt x="43" y="1"/>
                  </a:cubicBezTo>
                  <a:cubicBezTo>
                    <a:pt x="32" y="1"/>
                    <a:pt x="22" y="1"/>
                    <a:pt x="12" y="4"/>
                  </a:cubicBezTo>
                  <a:cubicBezTo>
                    <a:pt x="0" y="8"/>
                    <a:pt x="0" y="12"/>
                    <a:pt x="0" y="24"/>
                  </a:cubicBezTo>
                  <a:cubicBezTo>
                    <a:pt x="0" y="36"/>
                    <a:pt x="0" y="48"/>
                    <a:pt x="0" y="61"/>
                  </a:cubicBezTo>
                  <a:cubicBezTo>
                    <a:pt x="0" y="73"/>
                    <a:pt x="0" y="85"/>
                    <a:pt x="0" y="97"/>
                  </a:cubicBezTo>
                  <a:cubicBezTo>
                    <a:pt x="0" y="100"/>
                    <a:pt x="0" y="103"/>
                    <a:pt x="0" y="106"/>
                  </a:cubicBezTo>
                  <a:cubicBezTo>
                    <a:pt x="0" y="108"/>
                    <a:pt x="0" y="110"/>
                    <a:pt x="0" y="113"/>
                  </a:cubicBezTo>
                  <a:cubicBezTo>
                    <a:pt x="1" y="123"/>
                    <a:pt x="8" y="132"/>
                    <a:pt x="16" y="137"/>
                  </a:cubicBezTo>
                  <a:cubicBezTo>
                    <a:pt x="26" y="144"/>
                    <a:pt x="39" y="147"/>
                    <a:pt x="51" y="148"/>
                  </a:cubicBezTo>
                  <a:cubicBezTo>
                    <a:pt x="52" y="149"/>
                    <a:pt x="54" y="149"/>
                    <a:pt x="55" y="149"/>
                  </a:cubicBezTo>
                  <a:cubicBezTo>
                    <a:pt x="516" y="149"/>
                    <a:pt x="516" y="149"/>
                    <a:pt x="516" y="149"/>
                  </a:cubicBezTo>
                  <a:cubicBezTo>
                    <a:pt x="516" y="149"/>
                    <a:pt x="516" y="0"/>
                    <a:pt x="516" y="0"/>
                  </a:cubicBezTo>
                  <a:cubicBezTo>
                    <a:pt x="516" y="0"/>
                    <a:pt x="503" y="0"/>
                    <a:pt x="502" y="0"/>
                  </a:cubicBezTo>
                  <a:cubicBezTo>
                    <a:pt x="432" y="0"/>
                    <a:pt x="362" y="0"/>
                    <a:pt x="292" y="0"/>
                  </a:cubicBezTo>
                  <a:cubicBezTo>
                    <a:pt x="249" y="0"/>
                    <a:pt x="207" y="0"/>
                    <a:pt x="164" y="0"/>
                  </a:cubicBezTo>
                  <a:cubicBezTo>
                    <a:pt x="147" y="0"/>
                    <a:pt x="129" y="0"/>
                    <a:pt x="112" y="0"/>
                  </a:cubicBezTo>
                  <a:cubicBezTo>
                    <a:pt x="93" y="0"/>
                    <a:pt x="75" y="0"/>
                    <a:pt x="56" y="0"/>
                  </a:cubicBezTo>
                  <a:close/>
                </a:path>
              </a:pathLst>
            </a:custGeom>
            <a:solidFill>
              <a:schemeClr val="accent1">
                <a:lumMod val="75000"/>
              </a:schemeClr>
            </a:solidFill>
            <a:ln w="57150">
              <a:solidFill>
                <a:schemeClr val="bg1"/>
              </a:solidFill>
              <a:round/>
            </a:ln>
          </p:spPr>
          <p:txBody>
            <a:bodyPr anchor="ctr"/>
            <a:lstStyle/>
            <a:p>
              <a:pPr algn="ctr"/>
              <a:endParaRPr/>
            </a:p>
          </p:txBody>
        </p:sp>
        <p:sp>
          <p:nvSpPr>
            <p:cNvPr id="5" name="Freeform: Shape 27"/>
            <p:cNvSpPr/>
            <p:nvPr/>
          </p:nvSpPr>
          <p:spPr bwMode="auto">
            <a:xfrm>
              <a:off x="2956470" y="1192734"/>
              <a:ext cx="966003" cy="1147199"/>
            </a:xfrm>
            <a:custGeom>
              <a:avLst/>
              <a:gdLst/>
              <a:ahLst/>
              <a:cxnLst>
                <a:cxn ang="0">
                  <a:pos x="148" y="0"/>
                </a:cxn>
                <a:cxn ang="0">
                  <a:pos x="75" y="0"/>
                </a:cxn>
                <a:cxn ang="0">
                  <a:pos x="56" y="1"/>
                </a:cxn>
                <a:cxn ang="0">
                  <a:pos x="33" y="5"/>
                </a:cxn>
                <a:cxn ang="0">
                  <a:pos x="23" y="10"/>
                </a:cxn>
                <a:cxn ang="0">
                  <a:pos x="2" y="35"/>
                </a:cxn>
                <a:cxn ang="0">
                  <a:pos x="0" y="44"/>
                </a:cxn>
                <a:cxn ang="0">
                  <a:pos x="0" y="59"/>
                </a:cxn>
                <a:cxn ang="0">
                  <a:pos x="0" y="96"/>
                </a:cxn>
                <a:cxn ang="0">
                  <a:pos x="0" y="133"/>
                </a:cxn>
                <a:cxn ang="0">
                  <a:pos x="0" y="141"/>
                </a:cxn>
                <a:cxn ang="0">
                  <a:pos x="0" y="148"/>
                </a:cxn>
                <a:cxn ang="0">
                  <a:pos x="4" y="134"/>
                </a:cxn>
                <a:cxn ang="0">
                  <a:pos x="7" y="129"/>
                </a:cxn>
                <a:cxn ang="0">
                  <a:pos x="11" y="124"/>
                </a:cxn>
                <a:cxn ang="0">
                  <a:pos x="16" y="120"/>
                </a:cxn>
                <a:cxn ang="0">
                  <a:pos x="34" y="111"/>
                </a:cxn>
                <a:cxn ang="0">
                  <a:pos x="41" y="109"/>
                </a:cxn>
                <a:cxn ang="0">
                  <a:pos x="106" y="105"/>
                </a:cxn>
                <a:cxn ang="0">
                  <a:pos x="111" y="105"/>
                </a:cxn>
                <a:cxn ang="0">
                  <a:pos x="148" y="105"/>
                </a:cxn>
                <a:cxn ang="0">
                  <a:pos x="148" y="0"/>
                </a:cxn>
              </a:cxnLst>
              <a:rect l="0" t="0" r="r" b="b"/>
              <a:pathLst>
                <a:path w="148" h="148">
                  <a:moveTo>
                    <a:pt x="148" y="0"/>
                  </a:moveTo>
                  <a:cubicBezTo>
                    <a:pt x="75" y="0"/>
                    <a:pt x="75" y="0"/>
                    <a:pt x="75" y="0"/>
                  </a:cubicBezTo>
                  <a:cubicBezTo>
                    <a:pt x="69" y="0"/>
                    <a:pt x="63" y="0"/>
                    <a:pt x="56" y="1"/>
                  </a:cubicBezTo>
                  <a:cubicBezTo>
                    <a:pt x="49" y="1"/>
                    <a:pt x="41" y="3"/>
                    <a:pt x="33" y="5"/>
                  </a:cubicBezTo>
                  <a:cubicBezTo>
                    <a:pt x="30" y="7"/>
                    <a:pt x="27" y="8"/>
                    <a:pt x="23" y="10"/>
                  </a:cubicBezTo>
                  <a:cubicBezTo>
                    <a:pt x="13" y="16"/>
                    <a:pt x="5" y="24"/>
                    <a:pt x="2" y="35"/>
                  </a:cubicBezTo>
                  <a:cubicBezTo>
                    <a:pt x="1" y="38"/>
                    <a:pt x="0" y="41"/>
                    <a:pt x="0" y="44"/>
                  </a:cubicBezTo>
                  <a:cubicBezTo>
                    <a:pt x="0" y="49"/>
                    <a:pt x="0" y="54"/>
                    <a:pt x="0" y="59"/>
                  </a:cubicBezTo>
                  <a:cubicBezTo>
                    <a:pt x="0" y="72"/>
                    <a:pt x="0" y="84"/>
                    <a:pt x="0" y="96"/>
                  </a:cubicBezTo>
                  <a:cubicBezTo>
                    <a:pt x="0" y="109"/>
                    <a:pt x="0" y="121"/>
                    <a:pt x="0" y="133"/>
                  </a:cubicBezTo>
                  <a:cubicBezTo>
                    <a:pt x="0" y="136"/>
                    <a:pt x="0" y="139"/>
                    <a:pt x="0" y="141"/>
                  </a:cubicBezTo>
                  <a:cubicBezTo>
                    <a:pt x="0" y="144"/>
                    <a:pt x="0" y="146"/>
                    <a:pt x="0" y="148"/>
                  </a:cubicBezTo>
                  <a:cubicBezTo>
                    <a:pt x="1" y="143"/>
                    <a:pt x="2" y="138"/>
                    <a:pt x="4" y="134"/>
                  </a:cubicBezTo>
                  <a:cubicBezTo>
                    <a:pt x="5" y="132"/>
                    <a:pt x="6" y="131"/>
                    <a:pt x="7" y="129"/>
                  </a:cubicBezTo>
                  <a:cubicBezTo>
                    <a:pt x="8" y="127"/>
                    <a:pt x="10" y="126"/>
                    <a:pt x="11" y="124"/>
                  </a:cubicBezTo>
                  <a:cubicBezTo>
                    <a:pt x="13" y="123"/>
                    <a:pt x="14" y="121"/>
                    <a:pt x="16" y="120"/>
                  </a:cubicBezTo>
                  <a:cubicBezTo>
                    <a:pt x="22" y="116"/>
                    <a:pt x="28" y="113"/>
                    <a:pt x="34" y="111"/>
                  </a:cubicBezTo>
                  <a:cubicBezTo>
                    <a:pt x="36" y="110"/>
                    <a:pt x="39" y="110"/>
                    <a:pt x="41" y="109"/>
                  </a:cubicBezTo>
                  <a:cubicBezTo>
                    <a:pt x="62" y="103"/>
                    <a:pt x="84" y="105"/>
                    <a:pt x="106" y="105"/>
                  </a:cubicBezTo>
                  <a:cubicBezTo>
                    <a:pt x="107" y="105"/>
                    <a:pt x="109" y="105"/>
                    <a:pt x="111" y="105"/>
                  </a:cubicBezTo>
                  <a:cubicBezTo>
                    <a:pt x="131" y="105"/>
                    <a:pt x="148" y="105"/>
                    <a:pt x="148" y="105"/>
                  </a:cubicBezTo>
                  <a:lnTo>
                    <a:pt x="148" y="0"/>
                  </a:lnTo>
                  <a:close/>
                </a:path>
              </a:pathLst>
            </a:custGeom>
            <a:solidFill>
              <a:schemeClr val="accent1"/>
            </a:solidFill>
            <a:ln w="57150">
              <a:solidFill>
                <a:schemeClr val="bg1"/>
              </a:solidFill>
              <a:round/>
            </a:ln>
          </p:spPr>
          <p:txBody>
            <a:bodyPr anchor="ctr"/>
            <a:lstStyle/>
            <a:p>
              <a:pPr algn="ctr"/>
              <a:endParaRPr/>
            </a:p>
          </p:txBody>
        </p:sp>
        <p:sp>
          <p:nvSpPr>
            <p:cNvPr id="6" name="Freeform: Shape 28"/>
            <p:cNvSpPr/>
            <p:nvPr/>
          </p:nvSpPr>
          <p:spPr bwMode="auto">
            <a:xfrm>
              <a:off x="2948213" y="1990926"/>
              <a:ext cx="3382383" cy="704477"/>
            </a:xfrm>
            <a:custGeom>
              <a:avLst/>
              <a:gdLst/>
              <a:ahLst/>
              <a:cxnLst>
                <a:cxn ang="0">
                  <a:pos x="517" y="87"/>
                </a:cxn>
                <a:cxn ang="0">
                  <a:pos x="113" y="87"/>
                </a:cxn>
                <a:cxn ang="0">
                  <a:pos x="109" y="87"/>
                </a:cxn>
                <a:cxn ang="0">
                  <a:pos x="85" y="88"/>
                </a:cxn>
                <a:cxn ang="0">
                  <a:pos x="65" y="87"/>
                </a:cxn>
                <a:cxn ang="0">
                  <a:pos x="59" y="87"/>
                </a:cxn>
                <a:cxn ang="0">
                  <a:pos x="55" y="87"/>
                </a:cxn>
                <a:cxn ang="0">
                  <a:pos x="48" y="86"/>
                </a:cxn>
                <a:cxn ang="0">
                  <a:pos x="20" y="77"/>
                </a:cxn>
                <a:cxn ang="0">
                  <a:pos x="5" y="58"/>
                </a:cxn>
                <a:cxn ang="0">
                  <a:pos x="6" y="36"/>
                </a:cxn>
                <a:cxn ang="0">
                  <a:pos x="18" y="19"/>
                </a:cxn>
                <a:cxn ang="0">
                  <a:pos x="22" y="16"/>
                </a:cxn>
                <a:cxn ang="0">
                  <a:pos x="28" y="13"/>
                </a:cxn>
                <a:cxn ang="0">
                  <a:pos x="41" y="8"/>
                </a:cxn>
                <a:cxn ang="0">
                  <a:pos x="69" y="4"/>
                </a:cxn>
                <a:cxn ang="0">
                  <a:pos x="97" y="3"/>
                </a:cxn>
                <a:cxn ang="0">
                  <a:pos x="147" y="4"/>
                </a:cxn>
                <a:cxn ang="0">
                  <a:pos x="147" y="1"/>
                </a:cxn>
                <a:cxn ang="0">
                  <a:pos x="90" y="0"/>
                </a:cxn>
                <a:cxn ang="0">
                  <a:pos x="62" y="1"/>
                </a:cxn>
                <a:cxn ang="0">
                  <a:pos x="34" y="7"/>
                </a:cxn>
                <a:cxn ang="0">
                  <a:pos x="22" y="13"/>
                </a:cxn>
                <a:cxn ang="0">
                  <a:pos x="13" y="20"/>
                </a:cxn>
                <a:cxn ang="0">
                  <a:pos x="2" y="38"/>
                </a:cxn>
                <a:cxn ang="0">
                  <a:pos x="3" y="61"/>
                </a:cxn>
                <a:cxn ang="0">
                  <a:pos x="20" y="81"/>
                </a:cxn>
                <a:cxn ang="0">
                  <a:pos x="49" y="90"/>
                </a:cxn>
                <a:cxn ang="0">
                  <a:pos x="52" y="90"/>
                </a:cxn>
                <a:cxn ang="0">
                  <a:pos x="56" y="90"/>
                </a:cxn>
                <a:cxn ang="0">
                  <a:pos x="61" y="91"/>
                </a:cxn>
                <a:cxn ang="0">
                  <a:pos x="66" y="91"/>
                </a:cxn>
                <a:cxn ang="0">
                  <a:pos x="70" y="91"/>
                </a:cxn>
                <a:cxn ang="0">
                  <a:pos x="73" y="91"/>
                </a:cxn>
                <a:cxn ang="0">
                  <a:pos x="77" y="91"/>
                </a:cxn>
                <a:cxn ang="0">
                  <a:pos x="108" y="91"/>
                </a:cxn>
                <a:cxn ang="0">
                  <a:pos x="112" y="91"/>
                </a:cxn>
                <a:cxn ang="0">
                  <a:pos x="517" y="91"/>
                </a:cxn>
                <a:cxn ang="0">
                  <a:pos x="517" y="87"/>
                </a:cxn>
              </a:cxnLst>
              <a:rect l="0" t="0" r="r" b="b"/>
              <a:pathLst>
                <a:path w="517" h="91">
                  <a:moveTo>
                    <a:pt x="517" y="87"/>
                  </a:moveTo>
                  <a:cubicBezTo>
                    <a:pt x="312" y="87"/>
                    <a:pt x="113" y="87"/>
                    <a:pt x="113" y="87"/>
                  </a:cubicBezTo>
                  <a:cubicBezTo>
                    <a:pt x="112" y="87"/>
                    <a:pt x="111" y="87"/>
                    <a:pt x="109" y="87"/>
                  </a:cubicBezTo>
                  <a:cubicBezTo>
                    <a:pt x="101" y="87"/>
                    <a:pt x="93" y="87"/>
                    <a:pt x="85" y="88"/>
                  </a:cubicBezTo>
                  <a:cubicBezTo>
                    <a:pt x="78" y="88"/>
                    <a:pt x="72" y="88"/>
                    <a:pt x="65" y="87"/>
                  </a:cubicBezTo>
                  <a:cubicBezTo>
                    <a:pt x="63" y="87"/>
                    <a:pt x="61" y="87"/>
                    <a:pt x="59" y="87"/>
                  </a:cubicBezTo>
                  <a:cubicBezTo>
                    <a:pt x="58" y="87"/>
                    <a:pt x="56" y="87"/>
                    <a:pt x="55" y="87"/>
                  </a:cubicBezTo>
                  <a:cubicBezTo>
                    <a:pt x="52" y="87"/>
                    <a:pt x="50" y="87"/>
                    <a:pt x="48" y="86"/>
                  </a:cubicBezTo>
                  <a:cubicBezTo>
                    <a:pt x="38" y="85"/>
                    <a:pt x="28" y="82"/>
                    <a:pt x="20" y="77"/>
                  </a:cubicBezTo>
                  <a:cubicBezTo>
                    <a:pt x="13" y="72"/>
                    <a:pt x="8" y="66"/>
                    <a:pt x="5" y="58"/>
                  </a:cubicBezTo>
                  <a:cubicBezTo>
                    <a:pt x="3" y="51"/>
                    <a:pt x="3" y="43"/>
                    <a:pt x="6" y="36"/>
                  </a:cubicBezTo>
                  <a:cubicBezTo>
                    <a:pt x="8" y="29"/>
                    <a:pt x="13" y="24"/>
                    <a:pt x="18" y="19"/>
                  </a:cubicBezTo>
                  <a:cubicBezTo>
                    <a:pt x="19" y="18"/>
                    <a:pt x="21" y="17"/>
                    <a:pt x="22" y="16"/>
                  </a:cubicBezTo>
                  <a:cubicBezTo>
                    <a:pt x="24" y="15"/>
                    <a:pt x="26" y="14"/>
                    <a:pt x="28" y="13"/>
                  </a:cubicBezTo>
                  <a:cubicBezTo>
                    <a:pt x="32" y="11"/>
                    <a:pt x="36" y="9"/>
                    <a:pt x="41" y="8"/>
                  </a:cubicBezTo>
                  <a:cubicBezTo>
                    <a:pt x="50" y="5"/>
                    <a:pt x="59" y="4"/>
                    <a:pt x="69" y="4"/>
                  </a:cubicBezTo>
                  <a:cubicBezTo>
                    <a:pt x="78" y="3"/>
                    <a:pt x="88" y="3"/>
                    <a:pt x="97" y="3"/>
                  </a:cubicBezTo>
                  <a:cubicBezTo>
                    <a:pt x="114" y="3"/>
                    <a:pt x="131" y="3"/>
                    <a:pt x="147" y="4"/>
                  </a:cubicBezTo>
                  <a:cubicBezTo>
                    <a:pt x="149" y="4"/>
                    <a:pt x="149" y="1"/>
                    <a:pt x="147" y="1"/>
                  </a:cubicBezTo>
                  <a:cubicBezTo>
                    <a:pt x="128" y="0"/>
                    <a:pt x="109" y="0"/>
                    <a:pt x="90" y="0"/>
                  </a:cubicBezTo>
                  <a:cubicBezTo>
                    <a:pt x="81" y="0"/>
                    <a:pt x="71" y="0"/>
                    <a:pt x="62" y="1"/>
                  </a:cubicBezTo>
                  <a:cubicBezTo>
                    <a:pt x="52" y="2"/>
                    <a:pt x="43" y="3"/>
                    <a:pt x="34" y="7"/>
                  </a:cubicBezTo>
                  <a:cubicBezTo>
                    <a:pt x="30" y="8"/>
                    <a:pt x="25" y="10"/>
                    <a:pt x="22" y="13"/>
                  </a:cubicBezTo>
                  <a:cubicBezTo>
                    <a:pt x="18" y="15"/>
                    <a:pt x="15" y="17"/>
                    <a:pt x="13" y="20"/>
                  </a:cubicBezTo>
                  <a:cubicBezTo>
                    <a:pt x="7" y="25"/>
                    <a:pt x="3" y="31"/>
                    <a:pt x="2" y="38"/>
                  </a:cubicBezTo>
                  <a:cubicBezTo>
                    <a:pt x="0" y="46"/>
                    <a:pt x="0" y="54"/>
                    <a:pt x="3" y="61"/>
                  </a:cubicBezTo>
                  <a:cubicBezTo>
                    <a:pt x="6" y="69"/>
                    <a:pt x="12" y="76"/>
                    <a:pt x="20" y="81"/>
                  </a:cubicBezTo>
                  <a:cubicBezTo>
                    <a:pt x="28" y="86"/>
                    <a:pt x="38" y="89"/>
                    <a:pt x="49" y="90"/>
                  </a:cubicBezTo>
                  <a:cubicBezTo>
                    <a:pt x="50" y="90"/>
                    <a:pt x="51" y="90"/>
                    <a:pt x="52" y="90"/>
                  </a:cubicBezTo>
                  <a:cubicBezTo>
                    <a:pt x="54" y="90"/>
                    <a:pt x="55" y="90"/>
                    <a:pt x="56" y="90"/>
                  </a:cubicBezTo>
                  <a:cubicBezTo>
                    <a:pt x="58" y="91"/>
                    <a:pt x="60" y="91"/>
                    <a:pt x="61" y="91"/>
                  </a:cubicBezTo>
                  <a:cubicBezTo>
                    <a:pt x="63" y="91"/>
                    <a:pt x="64" y="91"/>
                    <a:pt x="66" y="91"/>
                  </a:cubicBezTo>
                  <a:cubicBezTo>
                    <a:pt x="67" y="91"/>
                    <a:pt x="68" y="91"/>
                    <a:pt x="70" y="91"/>
                  </a:cubicBezTo>
                  <a:cubicBezTo>
                    <a:pt x="71" y="91"/>
                    <a:pt x="72" y="91"/>
                    <a:pt x="73" y="91"/>
                  </a:cubicBezTo>
                  <a:cubicBezTo>
                    <a:pt x="74" y="91"/>
                    <a:pt x="75" y="91"/>
                    <a:pt x="77" y="91"/>
                  </a:cubicBezTo>
                  <a:cubicBezTo>
                    <a:pt x="87" y="91"/>
                    <a:pt x="98" y="91"/>
                    <a:pt x="108" y="91"/>
                  </a:cubicBezTo>
                  <a:cubicBezTo>
                    <a:pt x="110" y="91"/>
                    <a:pt x="111" y="91"/>
                    <a:pt x="112" y="91"/>
                  </a:cubicBezTo>
                  <a:cubicBezTo>
                    <a:pt x="112" y="91"/>
                    <a:pt x="311" y="91"/>
                    <a:pt x="517" y="91"/>
                  </a:cubicBezTo>
                  <a:lnTo>
                    <a:pt x="517" y="87"/>
                  </a:lnTo>
                  <a:close/>
                </a:path>
              </a:pathLst>
            </a:custGeom>
            <a:solidFill>
              <a:schemeClr val="bg1"/>
            </a:solidFill>
            <a:ln w="9525">
              <a:noFill/>
              <a:round/>
            </a:ln>
          </p:spPr>
          <p:txBody>
            <a:bodyPr anchor="ctr"/>
            <a:lstStyle/>
            <a:p>
              <a:pPr algn="ctr"/>
              <a:endParaRPr/>
            </a:p>
          </p:txBody>
        </p:sp>
        <p:sp>
          <p:nvSpPr>
            <p:cNvPr id="8" name="TextBox 30"/>
            <p:cNvSpPr txBox="1"/>
            <p:nvPr/>
          </p:nvSpPr>
          <p:spPr>
            <a:xfrm>
              <a:off x="3275586" y="1322084"/>
              <a:ext cx="412292" cy="338554"/>
            </a:xfrm>
            <a:prstGeom prst="rect">
              <a:avLst/>
            </a:prstGeom>
            <a:noFill/>
          </p:spPr>
          <p:txBody>
            <a:bodyPr wrap="none">
              <a:normAutofit/>
            </a:bodyPr>
            <a:lstStyle/>
            <a:p>
              <a:pPr algn="ctr"/>
              <a:r>
                <a:rPr lang="ar-SA" sz="1600" b="1">
                  <a:solidFill>
                    <a:schemeClr val="bg1"/>
                  </a:solidFill>
                </a:rPr>
                <a:t>01</a:t>
              </a:r>
            </a:p>
          </p:txBody>
        </p:sp>
        <p:grpSp>
          <p:nvGrpSpPr>
            <p:cNvPr id="18" name="Group 39"/>
            <p:cNvGrpSpPr/>
            <p:nvPr/>
          </p:nvGrpSpPr>
          <p:grpSpPr>
            <a:xfrm>
              <a:off x="6330596" y="1601876"/>
              <a:ext cx="3088686" cy="705142"/>
              <a:chOff x="1415480" y="1651350"/>
              <a:chExt cx="3088686" cy="705142"/>
            </a:xfrm>
          </p:grpSpPr>
          <p:sp>
            <p:nvSpPr>
              <p:cNvPr id="39" name="TextBox 47"/>
              <p:cNvSpPr txBox="1"/>
              <p:nvPr/>
            </p:nvSpPr>
            <p:spPr bwMode="auto">
              <a:xfrm>
                <a:off x="1415480" y="1651350"/>
                <a:ext cx="2913191" cy="309958"/>
              </a:xfrm>
              <a:prstGeom prst="rect">
                <a:avLst/>
              </a:prstGeom>
              <a:noFill/>
            </p:spPr>
            <p:txBody>
              <a:bodyPr wrap="none" lIns="540000" tIns="0" rIns="0" bIns="0" anchor="ctr" anchorCtr="0">
                <a:normAutofit/>
              </a:bodyPr>
              <a:lstStyle/>
              <a:p>
                <a:pPr algn="l" latinLnBrk="0"/>
                <a:endParaRPr lang="zh-CN" altLang="en-US" sz="1400" dirty="0">
                  <a:solidFill>
                    <a:schemeClr val="accent1">
                      <a:lumMod val="100000"/>
                    </a:schemeClr>
                  </a:solidFill>
                  <a:effectLst/>
                </a:endParaRPr>
              </a:p>
            </p:txBody>
          </p:sp>
          <p:sp>
            <p:nvSpPr>
              <p:cNvPr id="40" name="TextBox 58"/>
              <p:cNvSpPr txBox="1"/>
              <p:nvPr/>
            </p:nvSpPr>
            <p:spPr bwMode="auto">
              <a:xfrm>
                <a:off x="1590975" y="1800313"/>
                <a:ext cx="2913191" cy="556179"/>
              </a:xfrm>
              <a:prstGeom prst="rect">
                <a:avLst/>
              </a:prstGeom>
              <a:noFill/>
            </p:spPr>
            <p:txBody>
              <a:bodyPr wrap="square" lIns="540000" tIns="0" rIns="0" bIns="0" anchor="ctr" anchorCtr="0">
                <a:normAutofit/>
              </a:bodyPr>
              <a:lstStyle/>
              <a:p>
                <a:pPr algn="l" latinLnBrk="0">
                  <a:lnSpc>
                    <a:spcPct val="120000"/>
                  </a:lnSpc>
                </a:pPr>
                <a:r>
                  <a:rPr lang="zh-CN" altLang="en-US" sz="2400" b="0" dirty="0">
                    <a:effectLst/>
                    <a:latin typeface="Kaiti SC" panose="02010600040101010101" pitchFamily="2" charset="-122"/>
                    <a:ea typeface="Kaiti SC" panose="02010600040101010101" pitchFamily="2" charset="-122"/>
                  </a:rPr>
                  <a:t>第一层的估值</a:t>
                </a:r>
                <a:endParaRPr sz="2400" b="0" dirty="0">
                  <a:effectLst/>
                  <a:latin typeface="Kaiti SC" panose="02010600040101010101" pitchFamily="2" charset="-122"/>
                  <a:ea typeface="Kaiti SC" panose="02010600040101010101" pitchFamily="2" charset="-122"/>
                </a:endParaRPr>
              </a:p>
            </p:txBody>
          </p:sp>
        </p:grpSp>
        <p:grpSp>
          <p:nvGrpSpPr>
            <p:cNvPr id="22" name="Group 7"/>
            <p:cNvGrpSpPr/>
            <p:nvPr/>
          </p:nvGrpSpPr>
          <p:grpSpPr>
            <a:xfrm>
              <a:off x="3922474" y="1546112"/>
              <a:ext cx="2052157" cy="1079002"/>
              <a:chOff x="1885685" y="1524784"/>
              <a:chExt cx="2052157" cy="1079002"/>
            </a:xfrm>
          </p:grpSpPr>
          <p:sp>
            <p:nvSpPr>
              <p:cNvPr id="31" name="TextBox 70"/>
              <p:cNvSpPr txBox="1"/>
              <p:nvPr/>
            </p:nvSpPr>
            <p:spPr bwMode="auto">
              <a:xfrm>
                <a:off x="1885685" y="1524784"/>
                <a:ext cx="1962275" cy="409755"/>
              </a:xfrm>
              <a:prstGeom prst="rect">
                <a:avLst/>
              </a:prstGeom>
              <a:noFill/>
            </p:spPr>
            <p:txBody>
              <a:bodyPr wrap="none" lIns="216000" tIns="0" rIns="0" bIns="0" anchor="ctr" anchorCtr="0">
                <a:normAutofit/>
              </a:bodyPr>
              <a:lstStyle/>
              <a:p>
                <a:pPr algn="l" latinLnBrk="0"/>
                <a:endParaRPr lang="zh-CN" altLang="en-US" sz="1400" dirty="0">
                  <a:solidFill>
                    <a:schemeClr val="bg1"/>
                  </a:solidFill>
                  <a:effectLst/>
                </a:endParaRPr>
              </a:p>
            </p:txBody>
          </p:sp>
          <p:sp>
            <p:nvSpPr>
              <p:cNvPr id="32" name="TextBox 71"/>
              <p:cNvSpPr txBox="1"/>
              <p:nvPr/>
            </p:nvSpPr>
            <p:spPr bwMode="auto">
              <a:xfrm>
                <a:off x="1975567" y="1864250"/>
                <a:ext cx="1962275" cy="739536"/>
              </a:xfrm>
              <a:prstGeom prst="rect">
                <a:avLst/>
              </a:prstGeom>
              <a:noFill/>
            </p:spPr>
            <p:txBody>
              <a:bodyPr wrap="square" lIns="216000" tIns="0" rIns="216000" bIns="0" anchor="t" anchorCtr="1">
                <a:normAutofit/>
              </a:bodyPr>
              <a:lstStyle/>
              <a:p>
                <a:pPr>
                  <a:defRPr/>
                </a:pP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最初估值</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a:p>
                <a:pPr algn="l" latinLnBrk="0">
                  <a:lnSpc>
                    <a:spcPct val="120000"/>
                  </a:lnSpc>
                </a:pPr>
                <a:endParaRPr sz="900" b="0" dirty="0">
                  <a:effectLst/>
                </a:endParaRPr>
              </a:p>
            </p:txBody>
          </p:sp>
        </p:grpSp>
      </p:grpSp>
      <p:grpSp>
        <p:nvGrpSpPr>
          <p:cNvPr id="51" name="千图PPT彼岸天：ID 8661124库_组合 50"/>
          <p:cNvGrpSpPr/>
          <p:nvPr>
            <p:custDataLst>
              <p:tags r:id="rId2"/>
            </p:custDataLst>
          </p:nvPr>
        </p:nvGrpSpPr>
        <p:grpSpPr>
          <a:xfrm>
            <a:off x="2948213" y="2227539"/>
            <a:ext cx="6295574" cy="1607248"/>
            <a:chOff x="2948213" y="2227539"/>
            <a:chExt cx="6295574" cy="1607248"/>
          </a:xfrm>
        </p:grpSpPr>
        <p:sp>
          <p:nvSpPr>
            <p:cNvPr id="7" name="Freeform: Shape 29">
              <a:hlinkClick r:id="rId7" action="ppaction://hlinksldjump"/>
            </p:cNvPr>
            <p:cNvSpPr/>
            <p:nvPr/>
          </p:nvSpPr>
          <p:spPr bwMode="auto">
            <a:xfrm flipH="1">
              <a:off x="5884749" y="2227539"/>
              <a:ext cx="299984" cy="302736"/>
            </a:xfrm>
            <a:custGeom>
              <a:avLst/>
              <a:gdLst/>
              <a:ahLst/>
              <a:cxnLst>
                <a:cxn ang="0">
                  <a:pos x="0" y="0"/>
                </a:cxn>
                <a:cxn ang="0">
                  <a:pos x="0" y="46"/>
                </a:cxn>
                <a:cxn ang="0">
                  <a:pos x="46" y="46"/>
                </a:cxn>
                <a:cxn ang="0">
                  <a:pos x="46" y="0"/>
                </a:cxn>
                <a:cxn ang="0">
                  <a:pos x="0" y="0"/>
                </a:cxn>
                <a:cxn ang="0">
                  <a:pos x="38" y="28"/>
                </a:cxn>
                <a:cxn ang="0">
                  <a:pos x="19" y="28"/>
                </a:cxn>
                <a:cxn ang="0">
                  <a:pos x="26" y="36"/>
                </a:cxn>
                <a:cxn ang="0">
                  <a:pos x="20" y="42"/>
                </a:cxn>
                <a:cxn ang="0">
                  <a:pos x="5" y="27"/>
                </a:cxn>
                <a:cxn ang="0">
                  <a:pos x="4" y="24"/>
                </a:cxn>
                <a:cxn ang="0">
                  <a:pos x="5" y="21"/>
                </a:cxn>
                <a:cxn ang="0">
                  <a:pos x="20" y="6"/>
                </a:cxn>
                <a:cxn ang="0">
                  <a:pos x="26" y="12"/>
                </a:cxn>
                <a:cxn ang="0">
                  <a:pos x="19" y="19"/>
                </a:cxn>
                <a:cxn ang="0">
                  <a:pos x="38" y="19"/>
                </a:cxn>
                <a:cxn ang="0">
                  <a:pos x="38" y="28"/>
                </a:cxn>
              </a:cxnLst>
              <a:rect l="0" t="0" r="r" b="b"/>
              <a:pathLst>
                <a:path w="46" h="46">
                  <a:moveTo>
                    <a:pt x="0" y="0"/>
                  </a:moveTo>
                  <a:cubicBezTo>
                    <a:pt x="0" y="46"/>
                    <a:pt x="0" y="46"/>
                    <a:pt x="0" y="46"/>
                  </a:cubicBezTo>
                  <a:cubicBezTo>
                    <a:pt x="46" y="46"/>
                    <a:pt x="46" y="46"/>
                    <a:pt x="46" y="46"/>
                  </a:cubicBezTo>
                  <a:cubicBezTo>
                    <a:pt x="46" y="0"/>
                    <a:pt x="46" y="0"/>
                    <a:pt x="46" y="0"/>
                  </a:cubicBezTo>
                  <a:lnTo>
                    <a:pt x="0" y="0"/>
                  </a:lnTo>
                  <a:close/>
                  <a:moveTo>
                    <a:pt x="38" y="28"/>
                  </a:moveTo>
                  <a:cubicBezTo>
                    <a:pt x="19" y="28"/>
                    <a:pt x="19" y="28"/>
                    <a:pt x="19" y="28"/>
                  </a:cubicBezTo>
                  <a:cubicBezTo>
                    <a:pt x="21" y="31"/>
                    <a:pt x="24" y="33"/>
                    <a:pt x="26" y="36"/>
                  </a:cubicBezTo>
                  <a:cubicBezTo>
                    <a:pt x="30" y="40"/>
                    <a:pt x="24" y="46"/>
                    <a:pt x="20" y="42"/>
                  </a:cubicBezTo>
                  <a:cubicBezTo>
                    <a:pt x="15" y="37"/>
                    <a:pt x="10" y="32"/>
                    <a:pt x="5" y="27"/>
                  </a:cubicBezTo>
                  <a:cubicBezTo>
                    <a:pt x="4" y="26"/>
                    <a:pt x="4" y="25"/>
                    <a:pt x="4" y="24"/>
                  </a:cubicBezTo>
                  <a:cubicBezTo>
                    <a:pt x="4" y="23"/>
                    <a:pt x="4" y="22"/>
                    <a:pt x="5" y="21"/>
                  </a:cubicBezTo>
                  <a:cubicBezTo>
                    <a:pt x="10" y="16"/>
                    <a:pt x="15" y="11"/>
                    <a:pt x="20" y="6"/>
                  </a:cubicBezTo>
                  <a:cubicBezTo>
                    <a:pt x="24" y="2"/>
                    <a:pt x="30" y="8"/>
                    <a:pt x="26" y="12"/>
                  </a:cubicBezTo>
                  <a:cubicBezTo>
                    <a:pt x="24" y="14"/>
                    <a:pt x="21" y="17"/>
                    <a:pt x="19" y="19"/>
                  </a:cubicBezTo>
                  <a:cubicBezTo>
                    <a:pt x="38" y="19"/>
                    <a:pt x="38" y="19"/>
                    <a:pt x="38" y="19"/>
                  </a:cubicBezTo>
                  <a:cubicBezTo>
                    <a:pt x="44" y="19"/>
                    <a:pt x="44" y="28"/>
                    <a:pt x="38" y="28"/>
                  </a:cubicBezTo>
                  <a:close/>
                </a:path>
              </a:pathLst>
            </a:custGeom>
            <a:solidFill>
              <a:srgbClr val="FFFFFF"/>
            </a:solidFill>
            <a:ln w="9525">
              <a:noFill/>
              <a:round/>
            </a:ln>
          </p:spPr>
          <p:txBody>
            <a:bodyPr anchor="ctr"/>
            <a:lstStyle/>
            <a:p>
              <a:pPr algn="ctr"/>
              <a:endParaRPr/>
            </a:p>
          </p:txBody>
        </p:sp>
        <p:grpSp>
          <p:nvGrpSpPr>
            <p:cNvPr id="9" name="Group 33"/>
            <p:cNvGrpSpPr/>
            <p:nvPr/>
          </p:nvGrpSpPr>
          <p:grpSpPr>
            <a:xfrm>
              <a:off x="2948213" y="2332114"/>
              <a:ext cx="3382383" cy="1502673"/>
              <a:chOff x="1733550" y="3700460"/>
              <a:chExt cx="1951038" cy="738190"/>
            </a:xfrm>
          </p:grpSpPr>
          <p:sp>
            <p:nvSpPr>
              <p:cNvPr id="47" name="Freeform: Shape 34"/>
              <p:cNvSpPr/>
              <p:nvPr/>
            </p:nvSpPr>
            <p:spPr bwMode="auto">
              <a:xfrm>
                <a:off x="1738313" y="3863973"/>
                <a:ext cx="1946275" cy="568325"/>
              </a:xfrm>
              <a:custGeom>
                <a:avLst/>
                <a:gdLst/>
                <a:ahLst/>
                <a:cxnLst>
                  <a:cxn ang="0">
                    <a:pos x="56" y="0"/>
                  </a:cxn>
                  <a:cxn ang="0">
                    <a:pos x="43" y="1"/>
                  </a:cxn>
                  <a:cxn ang="0">
                    <a:pos x="12" y="4"/>
                  </a:cxn>
                  <a:cxn ang="0">
                    <a:pos x="0" y="24"/>
                  </a:cxn>
                  <a:cxn ang="0">
                    <a:pos x="0" y="61"/>
                  </a:cxn>
                  <a:cxn ang="0">
                    <a:pos x="0" y="97"/>
                  </a:cxn>
                  <a:cxn ang="0">
                    <a:pos x="0" y="106"/>
                  </a:cxn>
                  <a:cxn ang="0">
                    <a:pos x="0" y="113"/>
                  </a:cxn>
                  <a:cxn ang="0">
                    <a:pos x="16" y="137"/>
                  </a:cxn>
                  <a:cxn ang="0">
                    <a:pos x="51" y="148"/>
                  </a:cxn>
                  <a:cxn ang="0">
                    <a:pos x="55" y="149"/>
                  </a:cxn>
                  <a:cxn ang="0">
                    <a:pos x="516" y="149"/>
                  </a:cxn>
                  <a:cxn ang="0">
                    <a:pos x="516" y="0"/>
                  </a:cxn>
                  <a:cxn ang="0">
                    <a:pos x="502" y="0"/>
                  </a:cxn>
                  <a:cxn ang="0">
                    <a:pos x="292" y="0"/>
                  </a:cxn>
                  <a:cxn ang="0">
                    <a:pos x="164" y="0"/>
                  </a:cxn>
                  <a:cxn ang="0">
                    <a:pos x="112" y="0"/>
                  </a:cxn>
                  <a:cxn ang="0">
                    <a:pos x="56" y="0"/>
                  </a:cxn>
                </a:cxnLst>
                <a:rect l="0" t="0" r="r" b="b"/>
                <a:pathLst>
                  <a:path w="516" h="149">
                    <a:moveTo>
                      <a:pt x="56" y="0"/>
                    </a:moveTo>
                    <a:cubicBezTo>
                      <a:pt x="52" y="0"/>
                      <a:pt x="47" y="1"/>
                      <a:pt x="43" y="1"/>
                    </a:cubicBezTo>
                    <a:cubicBezTo>
                      <a:pt x="32" y="1"/>
                      <a:pt x="22" y="1"/>
                      <a:pt x="12" y="4"/>
                    </a:cubicBezTo>
                    <a:cubicBezTo>
                      <a:pt x="0" y="8"/>
                      <a:pt x="0" y="12"/>
                      <a:pt x="0" y="24"/>
                    </a:cubicBezTo>
                    <a:cubicBezTo>
                      <a:pt x="0" y="36"/>
                      <a:pt x="0" y="48"/>
                      <a:pt x="0" y="61"/>
                    </a:cubicBezTo>
                    <a:cubicBezTo>
                      <a:pt x="0" y="73"/>
                      <a:pt x="0" y="85"/>
                      <a:pt x="0" y="97"/>
                    </a:cubicBezTo>
                    <a:cubicBezTo>
                      <a:pt x="0" y="100"/>
                      <a:pt x="0" y="103"/>
                      <a:pt x="0" y="106"/>
                    </a:cubicBezTo>
                    <a:cubicBezTo>
                      <a:pt x="0" y="108"/>
                      <a:pt x="0" y="110"/>
                      <a:pt x="0" y="113"/>
                    </a:cubicBezTo>
                    <a:cubicBezTo>
                      <a:pt x="1" y="123"/>
                      <a:pt x="8" y="132"/>
                      <a:pt x="16" y="137"/>
                    </a:cubicBezTo>
                    <a:cubicBezTo>
                      <a:pt x="26" y="144"/>
                      <a:pt x="39" y="147"/>
                      <a:pt x="51" y="148"/>
                    </a:cubicBezTo>
                    <a:cubicBezTo>
                      <a:pt x="52" y="149"/>
                      <a:pt x="54" y="149"/>
                      <a:pt x="55" y="149"/>
                    </a:cubicBezTo>
                    <a:cubicBezTo>
                      <a:pt x="516" y="149"/>
                      <a:pt x="516" y="149"/>
                      <a:pt x="516" y="149"/>
                    </a:cubicBezTo>
                    <a:cubicBezTo>
                      <a:pt x="516" y="149"/>
                      <a:pt x="516" y="0"/>
                      <a:pt x="516" y="0"/>
                    </a:cubicBezTo>
                    <a:cubicBezTo>
                      <a:pt x="516" y="0"/>
                      <a:pt x="503" y="0"/>
                      <a:pt x="502" y="0"/>
                    </a:cubicBezTo>
                    <a:cubicBezTo>
                      <a:pt x="432" y="0"/>
                      <a:pt x="362" y="0"/>
                      <a:pt x="292" y="0"/>
                    </a:cubicBezTo>
                    <a:cubicBezTo>
                      <a:pt x="249" y="0"/>
                      <a:pt x="207" y="0"/>
                      <a:pt x="164" y="0"/>
                    </a:cubicBezTo>
                    <a:cubicBezTo>
                      <a:pt x="147" y="0"/>
                      <a:pt x="129" y="0"/>
                      <a:pt x="112" y="0"/>
                    </a:cubicBezTo>
                    <a:cubicBezTo>
                      <a:pt x="93" y="0"/>
                      <a:pt x="75" y="0"/>
                      <a:pt x="56" y="0"/>
                    </a:cubicBezTo>
                    <a:close/>
                  </a:path>
                </a:pathLst>
              </a:custGeom>
              <a:solidFill>
                <a:schemeClr val="accent2">
                  <a:lumMod val="75000"/>
                </a:schemeClr>
              </a:solidFill>
              <a:ln w="57150">
                <a:solidFill>
                  <a:schemeClr val="bg1"/>
                </a:solidFill>
                <a:round/>
              </a:ln>
            </p:spPr>
            <p:txBody>
              <a:bodyPr anchor="ctr"/>
              <a:lstStyle/>
              <a:p>
                <a:pPr algn="ctr"/>
                <a:endParaRPr/>
              </a:p>
            </p:txBody>
          </p:sp>
          <p:sp>
            <p:nvSpPr>
              <p:cNvPr id="48" name="Freeform: Shape 35"/>
              <p:cNvSpPr/>
              <p:nvPr/>
            </p:nvSpPr>
            <p:spPr bwMode="auto">
              <a:xfrm>
                <a:off x="1738313" y="3700460"/>
                <a:ext cx="557213" cy="563563"/>
              </a:xfrm>
              <a:custGeom>
                <a:avLst/>
                <a:gdLst/>
                <a:ahLst/>
                <a:cxnLst>
                  <a:cxn ang="0">
                    <a:pos x="148" y="0"/>
                  </a:cxn>
                  <a:cxn ang="0">
                    <a:pos x="75" y="0"/>
                  </a:cxn>
                  <a:cxn ang="0">
                    <a:pos x="56" y="1"/>
                  </a:cxn>
                  <a:cxn ang="0">
                    <a:pos x="33" y="5"/>
                  </a:cxn>
                  <a:cxn ang="0">
                    <a:pos x="23" y="10"/>
                  </a:cxn>
                  <a:cxn ang="0">
                    <a:pos x="2" y="35"/>
                  </a:cxn>
                  <a:cxn ang="0">
                    <a:pos x="0" y="44"/>
                  </a:cxn>
                  <a:cxn ang="0">
                    <a:pos x="0" y="59"/>
                  </a:cxn>
                  <a:cxn ang="0">
                    <a:pos x="0" y="96"/>
                  </a:cxn>
                  <a:cxn ang="0">
                    <a:pos x="0" y="133"/>
                  </a:cxn>
                  <a:cxn ang="0">
                    <a:pos x="0" y="141"/>
                  </a:cxn>
                  <a:cxn ang="0">
                    <a:pos x="0" y="148"/>
                  </a:cxn>
                  <a:cxn ang="0">
                    <a:pos x="4" y="134"/>
                  </a:cxn>
                  <a:cxn ang="0">
                    <a:pos x="7" y="129"/>
                  </a:cxn>
                  <a:cxn ang="0">
                    <a:pos x="11" y="124"/>
                  </a:cxn>
                  <a:cxn ang="0">
                    <a:pos x="16" y="120"/>
                  </a:cxn>
                  <a:cxn ang="0">
                    <a:pos x="34" y="111"/>
                  </a:cxn>
                  <a:cxn ang="0">
                    <a:pos x="41" y="109"/>
                  </a:cxn>
                  <a:cxn ang="0">
                    <a:pos x="106" y="105"/>
                  </a:cxn>
                  <a:cxn ang="0">
                    <a:pos x="111" y="105"/>
                  </a:cxn>
                  <a:cxn ang="0">
                    <a:pos x="148" y="105"/>
                  </a:cxn>
                  <a:cxn ang="0">
                    <a:pos x="148" y="0"/>
                  </a:cxn>
                </a:cxnLst>
                <a:rect l="0" t="0" r="r" b="b"/>
                <a:pathLst>
                  <a:path w="148" h="148">
                    <a:moveTo>
                      <a:pt x="148" y="0"/>
                    </a:moveTo>
                    <a:cubicBezTo>
                      <a:pt x="75" y="0"/>
                      <a:pt x="75" y="0"/>
                      <a:pt x="75" y="0"/>
                    </a:cubicBezTo>
                    <a:cubicBezTo>
                      <a:pt x="69" y="0"/>
                      <a:pt x="63" y="0"/>
                      <a:pt x="56" y="1"/>
                    </a:cubicBezTo>
                    <a:cubicBezTo>
                      <a:pt x="49" y="1"/>
                      <a:pt x="41" y="3"/>
                      <a:pt x="33" y="5"/>
                    </a:cubicBezTo>
                    <a:cubicBezTo>
                      <a:pt x="30" y="7"/>
                      <a:pt x="27" y="8"/>
                      <a:pt x="23" y="10"/>
                    </a:cubicBezTo>
                    <a:cubicBezTo>
                      <a:pt x="13" y="16"/>
                      <a:pt x="5" y="24"/>
                      <a:pt x="2" y="35"/>
                    </a:cubicBezTo>
                    <a:cubicBezTo>
                      <a:pt x="1" y="38"/>
                      <a:pt x="0" y="41"/>
                      <a:pt x="0" y="44"/>
                    </a:cubicBezTo>
                    <a:cubicBezTo>
                      <a:pt x="0" y="49"/>
                      <a:pt x="0" y="54"/>
                      <a:pt x="0" y="59"/>
                    </a:cubicBezTo>
                    <a:cubicBezTo>
                      <a:pt x="0" y="72"/>
                      <a:pt x="0" y="84"/>
                      <a:pt x="0" y="96"/>
                    </a:cubicBezTo>
                    <a:cubicBezTo>
                      <a:pt x="0" y="109"/>
                      <a:pt x="0" y="121"/>
                      <a:pt x="0" y="133"/>
                    </a:cubicBezTo>
                    <a:cubicBezTo>
                      <a:pt x="0" y="136"/>
                      <a:pt x="0" y="139"/>
                      <a:pt x="0" y="141"/>
                    </a:cubicBezTo>
                    <a:cubicBezTo>
                      <a:pt x="0" y="144"/>
                      <a:pt x="0" y="146"/>
                      <a:pt x="0" y="148"/>
                    </a:cubicBezTo>
                    <a:cubicBezTo>
                      <a:pt x="1" y="143"/>
                      <a:pt x="2" y="138"/>
                      <a:pt x="4" y="134"/>
                    </a:cubicBezTo>
                    <a:cubicBezTo>
                      <a:pt x="5" y="132"/>
                      <a:pt x="6" y="131"/>
                      <a:pt x="7" y="129"/>
                    </a:cubicBezTo>
                    <a:cubicBezTo>
                      <a:pt x="8" y="127"/>
                      <a:pt x="10" y="126"/>
                      <a:pt x="11" y="124"/>
                    </a:cubicBezTo>
                    <a:cubicBezTo>
                      <a:pt x="13" y="123"/>
                      <a:pt x="14" y="121"/>
                      <a:pt x="16" y="120"/>
                    </a:cubicBezTo>
                    <a:cubicBezTo>
                      <a:pt x="22" y="116"/>
                      <a:pt x="28" y="113"/>
                      <a:pt x="34" y="111"/>
                    </a:cubicBezTo>
                    <a:cubicBezTo>
                      <a:pt x="36" y="110"/>
                      <a:pt x="39" y="110"/>
                      <a:pt x="41" y="109"/>
                    </a:cubicBezTo>
                    <a:cubicBezTo>
                      <a:pt x="62" y="103"/>
                      <a:pt x="84" y="105"/>
                      <a:pt x="106" y="105"/>
                    </a:cubicBezTo>
                    <a:cubicBezTo>
                      <a:pt x="107" y="105"/>
                      <a:pt x="109" y="105"/>
                      <a:pt x="111" y="105"/>
                    </a:cubicBezTo>
                    <a:cubicBezTo>
                      <a:pt x="131" y="105"/>
                      <a:pt x="148" y="105"/>
                      <a:pt x="148" y="105"/>
                    </a:cubicBezTo>
                    <a:lnTo>
                      <a:pt x="148" y="0"/>
                    </a:lnTo>
                    <a:close/>
                  </a:path>
                </a:pathLst>
              </a:custGeom>
              <a:solidFill>
                <a:schemeClr val="accent2"/>
              </a:solidFill>
              <a:ln w="57150">
                <a:solidFill>
                  <a:schemeClr val="bg1"/>
                </a:solidFill>
                <a:round/>
              </a:ln>
            </p:spPr>
            <p:txBody>
              <a:bodyPr anchor="ctr"/>
              <a:lstStyle/>
              <a:p>
                <a:pPr algn="ctr"/>
                <a:endParaRPr/>
              </a:p>
            </p:txBody>
          </p:sp>
          <p:sp>
            <p:nvSpPr>
              <p:cNvPr id="49" name="Freeform: Shape 36"/>
              <p:cNvSpPr/>
              <p:nvPr/>
            </p:nvSpPr>
            <p:spPr bwMode="auto">
              <a:xfrm>
                <a:off x="1733550" y="4092575"/>
                <a:ext cx="1951038" cy="346075"/>
              </a:xfrm>
              <a:custGeom>
                <a:avLst/>
                <a:gdLst/>
                <a:ahLst/>
                <a:cxnLst>
                  <a:cxn ang="0">
                    <a:pos x="517" y="87"/>
                  </a:cxn>
                  <a:cxn ang="0">
                    <a:pos x="113" y="87"/>
                  </a:cxn>
                  <a:cxn ang="0">
                    <a:pos x="109" y="87"/>
                  </a:cxn>
                  <a:cxn ang="0">
                    <a:pos x="85" y="88"/>
                  </a:cxn>
                  <a:cxn ang="0">
                    <a:pos x="65" y="87"/>
                  </a:cxn>
                  <a:cxn ang="0">
                    <a:pos x="59" y="87"/>
                  </a:cxn>
                  <a:cxn ang="0">
                    <a:pos x="55" y="87"/>
                  </a:cxn>
                  <a:cxn ang="0">
                    <a:pos x="48" y="86"/>
                  </a:cxn>
                  <a:cxn ang="0">
                    <a:pos x="20" y="77"/>
                  </a:cxn>
                  <a:cxn ang="0">
                    <a:pos x="5" y="58"/>
                  </a:cxn>
                  <a:cxn ang="0">
                    <a:pos x="6" y="36"/>
                  </a:cxn>
                  <a:cxn ang="0">
                    <a:pos x="18" y="19"/>
                  </a:cxn>
                  <a:cxn ang="0">
                    <a:pos x="22" y="16"/>
                  </a:cxn>
                  <a:cxn ang="0">
                    <a:pos x="28" y="13"/>
                  </a:cxn>
                  <a:cxn ang="0">
                    <a:pos x="41" y="8"/>
                  </a:cxn>
                  <a:cxn ang="0">
                    <a:pos x="69" y="4"/>
                  </a:cxn>
                  <a:cxn ang="0">
                    <a:pos x="97" y="3"/>
                  </a:cxn>
                  <a:cxn ang="0">
                    <a:pos x="147" y="4"/>
                  </a:cxn>
                  <a:cxn ang="0">
                    <a:pos x="147" y="1"/>
                  </a:cxn>
                  <a:cxn ang="0">
                    <a:pos x="90" y="0"/>
                  </a:cxn>
                  <a:cxn ang="0">
                    <a:pos x="62" y="1"/>
                  </a:cxn>
                  <a:cxn ang="0">
                    <a:pos x="34" y="7"/>
                  </a:cxn>
                  <a:cxn ang="0">
                    <a:pos x="22" y="13"/>
                  </a:cxn>
                  <a:cxn ang="0">
                    <a:pos x="13" y="20"/>
                  </a:cxn>
                  <a:cxn ang="0">
                    <a:pos x="2" y="38"/>
                  </a:cxn>
                  <a:cxn ang="0">
                    <a:pos x="3" y="61"/>
                  </a:cxn>
                  <a:cxn ang="0">
                    <a:pos x="20" y="81"/>
                  </a:cxn>
                  <a:cxn ang="0">
                    <a:pos x="49" y="90"/>
                  </a:cxn>
                  <a:cxn ang="0">
                    <a:pos x="52" y="90"/>
                  </a:cxn>
                  <a:cxn ang="0">
                    <a:pos x="56" y="90"/>
                  </a:cxn>
                  <a:cxn ang="0">
                    <a:pos x="61" y="91"/>
                  </a:cxn>
                  <a:cxn ang="0">
                    <a:pos x="66" y="91"/>
                  </a:cxn>
                  <a:cxn ang="0">
                    <a:pos x="70" y="91"/>
                  </a:cxn>
                  <a:cxn ang="0">
                    <a:pos x="73" y="91"/>
                  </a:cxn>
                  <a:cxn ang="0">
                    <a:pos x="77" y="91"/>
                  </a:cxn>
                  <a:cxn ang="0">
                    <a:pos x="108" y="91"/>
                  </a:cxn>
                  <a:cxn ang="0">
                    <a:pos x="112" y="91"/>
                  </a:cxn>
                  <a:cxn ang="0">
                    <a:pos x="517" y="91"/>
                  </a:cxn>
                  <a:cxn ang="0">
                    <a:pos x="517" y="87"/>
                  </a:cxn>
                </a:cxnLst>
                <a:rect l="0" t="0" r="r" b="b"/>
                <a:pathLst>
                  <a:path w="517" h="91">
                    <a:moveTo>
                      <a:pt x="517" y="87"/>
                    </a:moveTo>
                    <a:cubicBezTo>
                      <a:pt x="312" y="87"/>
                      <a:pt x="113" y="87"/>
                      <a:pt x="113" y="87"/>
                    </a:cubicBezTo>
                    <a:cubicBezTo>
                      <a:pt x="112" y="87"/>
                      <a:pt x="111" y="87"/>
                      <a:pt x="109" y="87"/>
                    </a:cubicBezTo>
                    <a:cubicBezTo>
                      <a:pt x="101" y="87"/>
                      <a:pt x="93" y="87"/>
                      <a:pt x="85" y="88"/>
                    </a:cubicBezTo>
                    <a:cubicBezTo>
                      <a:pt x="78" y="88"/>
                      <a:pt x="72" y="88"/>
                      <a:pt x="65" y="87"/>
                    </a:cubicBezTo>
                    <a:cubicBezTo>
                      <a:pt x="63" y="87"/>
                      <a:pt x="61" y="87"/>
                      <a:pt x="59" y="87"/>
                    </a:cubicBezTo>
                    <a:cubicBezTo>
                      <a:pt x="58" y="87"/>
                      <a:pt x="56" y="87"/>
                      <a:pt x="55" y="87"/>
                    </a:cubicBezTo>
                    <a:cubicBezTo>
                      <a:pt x="52" y="87"/>
                      <a:pt x="50" y="87"/>
                      <a:pt x="48" y="86"/>
                    </a:cubicBezTo>
                    <a:cubicBezTo>
                      <a:pt x="38" y="85"/>
                      <a:pt x="28" y="82"/>
                      <a:pt x="20" y="77"/>
                    </a:cubicBezTo>
                    <a:cubicBezTo>
                      <a:pt x="13" y="72"/>
                      <a:pt x="8" y="66"/>
                      <a:pt x="5" y="58"/>
                    </a:cubicBezTo>
                    <a:cubicBezTo>
                      <a:pt x="3" y="51"/>
                      <a:pt x="3" y="43"/>
                      <a:pt x="6" y="36"/>
                    </a:cubicBezTo>
                    <a:cubicBezTo>
                      <a:pt x="8" y="29"/>
                      <a:pt x="13" y="24"/>
                      <a:pt x="18" y="19"/>
                    </a:cubicBezTo>
                    <a:cubicBezTo>
                      <a:pt x="19" y="18"/>
                      <a:pt x="21" y="17"/>
                      <a:pt x="22" y="16"/>
                    </a:cubicBezTo>
                    <a:cubicBezTo>
                      <a:pt x="24" y="15"/>
                      <a:pt x="26" y="14"/>
                      <a:pt x="28" y="13"/>
                    </a:cubicBezTo>
                    <a:cubicBezTo>
                      <a:pt x="32" y="11"/>
                      <a:pt x="36" y="9"/>
                      <a:pt x="41" y="8"/>
                    </a:cubicBezTo>
                    <a:cubicBezTo>
                      <a:pt x="50" y="5"/>
                      <a:pt x="59" y="4"/>
                      <a:pt x="69" y="4"/>
                    </a:cubicBezTo>
                    <a:cubicBezTo>
                      <a:pt x="78" y="3"/>
                      <a:pt x="88" y="3"/>
                      <a:pt x="97" y="3"/>
                    </a:cubicBezTo>
                    <a:cubicBezTo>
                      <a:pt x="114" y="3"/>
                      <a:pt x="131" y="3"/>
                      <a:pt x="147" y="4"/>
                    </a:cubicBezTo>
                    <a:cubicBezTo>
                      <a:pt x="149" y="4"/>
                      <a:pt x="149" y="1"/>
                      <a:pt x="147" y="1"/>
                    </a:cubicBezTo>
                    <a:cubicBezTo>
                      <a:pt x="128" y="0"/>
                      <a:pt x="109" y="0"/>
                      <a:pt x="90" y="0"/>
                    </a:cubicBezTo>
                    <a:cubicBezTo>
                      <a:pt x="81" y="0"/>
                      <a:pt x="71" y="0"/>
                      <a:pt x="62" y="1"/>
                    </a:cubicBezTo>
                    <a:cubicBezTo>
                      <a:pt x="52" y="2"/>
                      <a:pt x="43" y="3"/>
                      <a:pt x="34" y="7"/>
                    </a:cubicBezTo>
                    <a:cubicBezTo>
                      <a:pt x="30" y="8"/>
                      <a:pt x="25" y="10"/>
                      <a:pt x="22" y="13"/>
                    </a:cubicBezTo>
                    <a:cubicBezTo>
                      <a:pt x="18" y="15"/>
                      <a:pt x="15" y="17"/>
                      <a:pt x="13" y="20"/>
                    </a:cubicBezTo>
                    <a:cubicBezTo>
                      <a:pt x="7" y="25"/>
                      <a:pt x="3" y="31"/>
                      <a:pt x="2" y="38"/>
                    </a:cubicBezTo>
                    <a:cubicBezTo>
                      <a:pt x="0" y="46"/>
                      <a:pt x="0" y="54"/>
                      <a:pt x="3" y="61"/>
                    </a:cubicBezTo>
                    <a:cubicBezTo>
                      <a:pt x="6" y="69"/>
                      <a:pt x="12" y="76"/>
                      <a:pt x="20" y="81"/>
                    </a:cubicBezTo>
                    <a:cubicBezTo>
                      <a:pt x="28" y="86"/>
                      <a:pt x="38" y="89"/>
                      <a:pt x="49" y="90"/>
                    </a:cubicBezTo>
                    <a:cubicBezTo>
                      <a:pt x="50" y="90"/>
                      <a:pt x="51" y="90"/>
                      <a:pt x="52" y="90"/>
                    </a:cubicBezTo>
                    <a:cubicBezTo>
                      <a:pt x="54" y="90"/>
                      <a:pt x="55" y="90"/>
                      <a:pt x="56" y="90"/>
                    </a:cubicBezTo>
                    <a:cubicBezTo>
                      <a:pt x="58" y="91"/>
                      <a:pt x="60" y="91"/>
                      <a:pt x="61" y="91"/>
                    </a:cubicBezTo>
                    <a:cubicBezTo>
                      <a:pt x="63" y="91"/>
                      <a:pt x="64" y="91"/>
                      <a:pt x="66" y="91"/>
                    </a:cubicBezTo>
                    <a:cubicBezTo>
                      <a:pt x="67" y="91"/>
                      <a:pt x="68" y="91"/>
                      <a:pt x="70" y="91"/>
                    </a:cubicBezTo>
                    <a:cubicBezTo>
                      <a:pt x="71" y="91"/>
                      <a:pt x="72" y="91"/>
                      <a:pt x="73" y="91"/>
                    </a:cubicBezTo>
                    <a:cubicBezTo>
                      <a:pt x="74" y="91"/>
                      <a:pt x="75" y="91"/>
                      <a:pt x="77" y="91"/>
                    </a:cubicBezTo>
                    <a:cubicBezTo>
                      <a:pt x="87" y="91"/>
                      <a:pt x="98" y="91"/>
                      <a:pt x="108" y="91"/>
                    </a:cubicBezTo>
                    <a:cubicBezTo>
                      <a:pt x="110" y="91"/>
                      <a:pt x="111" y="91"/>
                      <a:pt x="112" y="91"/>
                    </a:cubicBezTo>
                    <a:cubicBezTo>
                      <a:pt x="112" y="91"/>
                      <a:pt x="311" y="91"/>
                      <a:pt x="517" y="91"/>
                    </a:cubicBezTo>
                    <a:lnTo>
                      <a:pt x="517" y="87"/>
                    </a:lnTo>
                    <a:close/>
                  </a:path>
                </a:pathLst>
              </a:custGeom>
              <a:solidFill>
                <a:schemeClr val="bg1"/>
              </a:solidFill>
              <a:ln w="57150">
                <a:solidFill>
                  <a:schemeClr val="bg1"/>
                </a:solidFill>
                <a:round/>
              </a:ln>
            </p:spPr>
            <p:txBody>
              <a:bodyPr anchor="ctr"/>
              <a:lstStyle/>
              <a:p>
                <a:pPr algn="ctr"/>
                <a:endParaRPr/>
              </a:p>
            </p:txBody>
          </p:sp>
        </p:grpSp>
        <p:sp>
          <p:nvSpPr>
            <p:cNvPr id="10" name="Freeform: Shape 37">
              <a:hlinkClick r:id="rId8" action="ppaction://hlinksldjump"/>
            </p:cNvPr>
            <p:cNvSpPr/>
            <p:nvPr/>
          </p:nvSpPr>
          <p:spPr bwMode="auto">
            <a:xfrm flipH="1">
              <a:off x="5884749" y="3366924"/>
              <a:ext cx="299984" cy="302736"/>
            </a:xfrm>
            <a:custGeom>
              <a:avLst/>
              <a:gdLst/>
              <a:ahLst/>
              <a:cxnLst>
                <a:cxn ang="0">
                  <a:pos x="0" y="0"/>
                </a:cxn>
                <a:cxn ang="0">
                  <a:pos x="0" y="46"/>
                </a:cxn>
                <a:cxn ang="0">
                  <a:pos x="46" y="46"/>
                </a:cxn>
                <a:cxn ang="0">
                  <a:pos x="46" y="0"/>
                </a:cxn>
                <a:cxn ang="0">
                  <a:pos x="0" y="0"/>
                </a:cxn>
                <a:cxn ang="0">
                  <a:pos x="38" y="28"/>
                </a:cxn>
                <a:cxn ang="0">
                  <a:pos x="19" y="28"/>
                </a:cxn>
                <a:cxn ang="0">
                  <a:pos x="26" y="36"/>
                </a:cxn>
                <a:cxn ang="0">
                  <a:pos x="20" y="42"/>
                </a:cxn>
                <a:cxn ang="0">
                  <a:pos x="5" y="27"/>
                </a:cxn>
                <a:cxn ang="0">
                  <a:pos x="4" y="24"/>
                </a:cxn>
                <a:cxn ang="0">
                  <a:pos x="5" y="21"/>
                </a:cxn>
                <a:cxn ang="0">
                  <a:pos x="20" y="6"/>
                </a:cxn>
                <a:cxn ang="0">
                  <a:pos x="26" y="12"/>
                </a:cxn>
                <a:cxn ang="0">
                  <a:pos x="19" y="19"/>
                </a:cxn>
                <a:cxn ang="0">
                  <a:pos x="38" y="19"/>
                </a:cxn>
                <a:cxn ang="0">
                  <a:pos x="38" y="28"/>
                </a:cxn>
              </a:cxnLst>
              <a:rect l="0" t="0" r="r" b="b"/>
              <a:pathLst>
                <a:path w="46" h="46">
                  <a:moveTo>
                    <a:pt x="0" y="0"/>
                  </a:moveTo>
                  <a:cubicBezTo>
                    <a:pt x="0" y="46"/>
                    <a:pt x="0" y="46"/>
                    <a:pt x="0" y="46"/>
                  </a:cubicBezTo>
                  <a:cubicBezTo>
                    <a:pt x="46" y="46"/>
                    <a:pt x="46" y="46"/>
                    <a:pt x="46" y="46"/>
                  </a:cubicBezTo>
                  <a:cubicBezTo>
                    <a:pt x="46" y="0"/>
                    <a:pt x="46" y="0"/>
                    <a:pt x="46" y="0"/>
                  </a:cubicBezTo>
                  <a:lnTo>
                    <a:pt x="0" y="0"/>
                  </a:lnTo>
                  <a:close/>
                  <a:moveTo>
                    <a:pt x="38" y="28"/>
                  </a:moveTo>
                  <a:cubicBezTo>
                    <a:pt x="19" y="28"/>
                    <a:pt x="19" y="28"/>
                    <a:pt x="19" y="28"/>
                  </a:cubicBezTo>
                  <a:cubicBezTo>
                    <a:pt x="21" y="31"/>
                    <a:pt x="24" y="33"/>
                    <a:pt x="26" y="36"/>
                  </a:cubicBezTo>
                  <a:cubicBezTo>
                    <a:pt x="30" y="40"/>
                    <a:pt x="24" y="46"/>
                    <a:pt x="20" y="42"/>
                  </a:cubicBezTo>
                  <a:cubicBezTo>
                    <a:pt x="15" y="37"/>
                    <a:pt x="10" y="32"/>
                    <a:pt x="5" y="27"/>
                  </a:cubicBezTo>
                  <a:cubicBezTo>
                    <a:pt x="4" y="26"/>
                    <a:pt x="4" y="25"/>
                    <a:pt x="4" y="24"/>
                  </a:cubicBezTo>
                  <a:cubicBezTo>
                    <a:pt x="4" y="23"/>
                    <a:pt x="4" y="22"/>
                    <a:pt x="5" y="21"/>
                  </a:cubicBezTo>
                  <a:cubicBezTo>
                    <a:pt x="10" y="16"/>
                    <a:pt x="15" y="11"/>
                    <a:pt x="20" y="6"/>
                  </a:cubicBezTo>
                  <a:cubicBezTo>
                    <a:pt x="24" y="2"/>
                    <a:pt x="30" y="8"/>
                    <a:pt x="26" y="12"/>
                  </a:cubicBezTo>
                  <a:cubicBezTo>
                    <a:pt x="24" y="14"/>
                    <a:pt x="21" y="17"/>
                    <a:pt x="19" y="19"/>
                  </a:cubicBezTo>
                  <a:cubicBezTo>
                    <a:pt x="38" y="19"/>
                    <a:pt x="38" y="19"/>
                    <a:pt x="38" y="19"/>
                  </a:cubicBezTo>
                  <a:cubicBezTo>
                    <a:pt x="44" y="19"/>
                    <a:pt x="44" y="28"/>
                    <a:pt x="38" y="28"/>
                  </a:cubicBezTo>
                  <a:close/>
                </a:path>
              </a:pathLst>
            </a:custGeom>
            <a:solidFill>
              <a:srgbClr val="FFFFFF"/>
            </a:solidFill>
            <a:ln w="9525">
              <a:noFill/>
              <a:round/>
            </a:ln>
          </p:spPr>
          <p:txBody>
            <a:bodyPr anchor="ctr"/>
            <a:lstStyle/>
            <a:p>
              <a:pPr algn="ctr"/>
              <a:endParaRPr/>
            </a:p>
          </p:txBody>
        </p:sp>
        <p:sp>
          <p:nvSpPr>
            <p:cNvPr id="11" name="TextBox 38"/>
            <p:cNvSpPr txBox="1"/>
            <p:nvPr/>
          </p:nvSpPr>
          <p:spPr>
            <a:xfrm>
              <a:off x="3254743" y="2461468"/>
              <a:ext cx="412292" cy="338554"/>
            </a:xfrm>
            <a:prstGeom prst="rect">
              <a:avLst/>
            </a:prstGeom>
            <a:noFill/>
          </p:spPr>
          <p:txBody>
            <a:bodyPr wrap="none">
              <a:normAutofit/>
            </a:bodyPr>
            <a:lstStyle/>
            <a:p>
              <a:pPr algn="ctr"/>
              <a:r>
                <a:rPr lang="en-US" sz="1600" b="1">
                  <a:solidFill>
                    <a:schemeClr val="bg1"/>
                  </a:solidFill>
                </a:rPr>
                <a:t>02</a:t>
              </a:r>
            </a:p>
          </p:txBody>
        </p:sp>
        <p:grpSp>
          <p:nvGrpSpPr>
            <p:cNvPr id="19" name="Group 60"/>
            <p:cNvGrpSpPr/>
            <p:nvPr/>
          </p:nvGrpSpPr>
          <p:grpSpPr>
            <a:xfrm>
              <a:off x="6330596" y="2726715"/>
              <a:ext cx="2913191" cy="856637"/>
              <a:chOff x="1415480" y="1651350"/>
              <a:chExt cx="2913191" cy="856637"/>
            </a:xfrm>
          </p:grpSpPr>
          <p:sp>
            <p:nvSpPr>
              <p:cNvPr id="37" name="TextBox 61"/>
              <p:cNvSpPr txBox="1"/>
              <p:nvPr/>
            </p:nvSpPr>
            <p:spPr bwMode="auto">
              <a:xfrm>
                <a:off x="1415480" y="1651350"/>
                <a:ext cx="2913191" cy="309958"/>
              </a:xfrm>
              <a:prstGeom prst="rect">
                <a:avLst/>
              </a:prstGeom>
              <a:noFill/>
            </p:spPr>
            <p:txBody>
              <a:bodyPr wrap="none" lIns="540000" tIns="0" rIns="0" bIns="0" anchor="ctr" anchorCtr="0">
                <a:normAutofit/>
              </a:bodyPr>
              <a:lstStyle/>
              <a:p>
                <a:pPr algn="l" latinLnBrk="0"/>
                <a:endParaRPr lang="zh-CN" altLang="en-US" sz="1400" dirty="0">
                  <a:solidFill>
                    <a:schemeClr val="accent2">
                      <a:lumMod val="100000"/>
                    </a:schemeClr>
                  </a:solidFill>
                  <a:effectLst/>
                </a:endParaRPr>
              </a:p>
            </p:txBody>
          </p:sp>
          <p:sp>
            <p:nvSpPr>
              <p:cNvPr id="38" name="TextBox 62"/>
              <p:cNvSpPr txBox="1"/>
              <p:nvPr/>
            </p:nvSpPr>
            <p:spPr bwMode="auto">
              <a:xfrm>
                <a:off x="1415480" y="1951808"/>
                <a:ext cx="2913191" cy="556179"/>
              </a:xfrm>
              <a:prstGeom prst="rect">
                <a:avLst/>
              </a:prstGeom>
              <a:noFill/>
            </p:spPr>
            <p:txBody>
              <a:bodyPr wrap="square" lIns="540000" tIns="0" rIns="0" bIns="0" anchor="ctr" anchorCtr="0">
                <a:normAutofit/>
              </a:bodyPr>
              <a:lstStyle/>
              <a:p>
                <a:pPr algn="l" latinLnBrk="0">
                  <a:lnSpc>
                    <a:spcPct val="120000"/>
                  </a:lnSpc>
                </a:pPr>
                <a:endParaRPr sz="2400" b="0" dirty="0">
                  <a:solidFill>
                    <a:schemeClr val="tx1"/>
                  </a:solidFill>
                  <a:effectLst/>
                  <a:latin typeface="Kaiti SC" panose="02010600040101010101" pitchFamily="2" charset="-122"/>
                  <a:ea typeface="Kaiti SC" panose="02010600040101010101" pitchFamily="2" charset="-122"/>
                </a:endParaRPr>
              </a:p>
            </p:txBody>
          </p:sp>
        </p:grpSp>
        <p:grpSp>
          <p:nvGrpSpPr>
            <p:cNvPr id="23" name="Group 6"/>
            <p:cNvGrpSpPr/>
            <p:nvPr/>
          </p:nvGrpSpPr>
          <p:grpSpPr>
            <a:xfrm>
              <a:off x="3922474" y="2685497"/>
              <a:ext cx="2005108" cy="1077605"/>
              <a:chOff x="1885685" y="2694603"/>
              <a:chExt cx="2005108" cy="1077605"/>
            </a:xfrm>
          </p:grpSpPr>
          <p:sp>
            <p:nvSpPr>
              <p:cNvPr id="29" name="TextBox 72"/>
              <p:cNvSpPr txBox="1"/>
              <p:nvPr/>
            </p:nvSpPr>
            <p:spPr bwMode="auto">
              <a:xfrm>
                <a:off x="1885685" y="2694603"/>
                <a:ext cx="1962275" cy="409755"/>
              </a:xfrm>
              <a:prstGeom prst="rect">
                <a:avLst/>
              </a:prstGeom>
              <a:noFill/>
            </p:spPr>
            <p:txBody>
              <a:bodyPr wrap="none" lIns="216000" tIns="0" rIns="0" bIns="0" anchor="ctr" anchorCtr="0">
                <a:normAutofit/>
              </a:bodyPr>
              <a:lstStyle/>
              <a:p>
                <a:pPr algn="l" latinLnBrk="0"/>
                <a:endParaRPr lang="zh-CN" altLang="en-US" sz="1400" dirty="0">
                  <a:solidFill>
                    <a:schemeClr val="bg1"/>
                  </a:solidFill>
                  <a:effectLst/>
                </a:endParaRPr>
              </a:p>
            </p:txBody>
          </p:sp>
          <p:sp>
            <p:nvSpPr>
              <p:cNvPr id="30" name="TextBox 73"/>
              <p:cNvSpPr txBox="1"/>
              <p:nvPr/>
            </p:nvSpPr>
            <p:spPr bwMode="auto">
              <a:xfrm>
                <a:off x="1928518" y="3032672"/>
                <a:ext cx="1962275" cy="739536"/>
              </a:xfrm>
              <a:prstGeom prst="rect">
                <a:avLst/>
              </a:prstGeom>
              <a:noFill/>
            </p:spPr>
            <p:txBody>
              <a:bodyPr wrap="square" lIns="216000" tIns="0" rIns="216000" bIns="0" anchor="t" anchorCtr="1">
                <a:normAutofit/>
              </a:bodyPr>
              <a:lstStyle/>
              <a:p>
                <a:pPr>
                  <a:defRPr/>
                </a:pP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加入棋型</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a:p>
                <a:pPr algn="l" latinLnBrk="0">
                  <a:lnSpc>
                    <a:spcPct val="120000"/>
                  </a:lnSpc>
                </a:pPr>
                <a:endParaRPr sz="2400" b="0" dirty="0">
                  <a:effectLst/>
                </a:endParaRPr>
              </a:p>
            </p:txBody>
          </p:sp>
        </p:grpSp>
      </p:grpSp>
      <p:grpSp>
        <p:nvGrpSpPr>
          <p:cNvPr id="50" name="千图PPT彼岸天：ID 8661124库_组合 49"/>
          <p:cNvGrpSpPr/>
          <p:nvPr>
            <p:custDataLst>
              <p:tags r:id="rId3"/>
            </p:custDataLst>
          </p:nvPr>
        </p:nvGrpSpPr>
        <p:grpSpPr>
          <a:xfrm>
            <a:off x="2948213" y="3471500"/>
            <a:ext cx="6859176" cy="1502673"/>
            <a:chOff x="2948213" y="3471500"/>
            <a:chExt cx="6859176" cy="1502673"/>
          </a:xfrm>
        </p:grpSpPr>
        <p:grpSp>
          <p:nvGrpSpPr>
            <p:cNvPr id="12" name="Group 41"/>
            <p:cNvGrpSpPr/>
            <p:nvPr/>
          </p:nvGrpSpPr>
          <p:grpSpPr>
            <a:xfrm>
              <a:off x="2948213" y="3471500"/>
              <a:ext cx="3382383" cy="1502673"/>
              <a:chOff x="1733550" y="3700460"/>
              <a:chExt cx="1951038" cy="738190"/>
            </a:xfrm>
          </p:grpSpPr>
          <p:sp>
            <p:nvSpPr>
              <p:cNvPr id="44" name="Freeform: Shape 42"/>
              <p:cNvSpPr/>
              <p:nvPr/>
            </p:nvSpPr>
            <p:spPr bwMode="auto">
              <a:xfrm>
                <a:off x="1738313" y="3863973"/>
                <a:ext cx="1946275" cy="568325"/>
              </a:xfrm>
              <a:custGeom>
                <a:avLst/>
                <a:gdLst/>
                <a:ahLst/>
                <a:cxnLst>
                  <a:cxn ang="0">
                    <a:pos x="56" y="0"/>
                  </a:cxn>
                  <a:cxn ang="0">
                    <a:pos x="43" y="1"/>
                  </a:cxn>
                  <a:cxn ang="0">
                    <a:pos x="12" y="4"/>
                  </a:cxn>
                  <a:cxn ang="0">
                    <a:pos x="0" y="24"/>
                  </a:cxn>
                  <a:cxn ang="0">
                    <a:pos x="0" y="61"/>
                  </a:cxn>
                  <a:cxn ang="0">
                    <a:pos x="0" y="97"/>
                  </a:cxn>
                  <a:cxn ang="0">
                    <a:pos x="0" y="106"/>
                  </a:cxn>
                  <a:cxn ang="0">
                    <a:pos x="0" y="113"/>
                  </a:cxn>
                  <a:cxn ang="0">
                    <a:pos x="16" y="137"/>
                  </a:cxn>
                  <a:cxn ang="0">
                    <a:pos x="51" y="148"/>
                  </a:cxn>
                  <a:cxn ang="0">
                    <a:pos x="55" y="149"/>
                  </a:cxn>
                  <a:cxn ang="0">
                    <a:pos x="516" y="149"/>
                  </a:cxn>
                  <a:cxn ang="0">
                    <a:pos x="516" y="0"/>
                  </a:cxn>
                  <a:cxn ang="0">
                    <a:pos x="502" y="0"/>
                  </a:cxn>
                  <a:cxn ang="0">
                    <a:pos x="292" y="0"/>
                  </a:cxn>
                  <a:cxn ang="0">
                    <a:pos x="164" y="0"/>
                  </a:cxn>
                  <a:cxn ang="0">
                    <a:pos x="112" y="0"/>
                  </a:cxn>
                  <a:cxn ang="0">
                    <a:pos x="56" y="0"/>
                  </a:cxn>
                </a:cxnLst>
                <a:rect l="0" t="0" r="r" b="b"/>
                <a:pathLst>
                  <a:path w="516" h="149">
                    <a:moveTo>
                      <a:pt x="56" y="0"/>
                    </a:moveTo>
                    <a:cubicBezTo>
                      <a:pt x="52" y="0"/>
                      <a:pt x="47" y="1"/>
                      <a:pt x="43" y="1"/>
                    </a:cubicBezTo>
                    <a:cubicBezTo>
                      <a:pt x="32" y="1"/>
                      <a:pt x="22" y="1"/>
                      <a:pt x="12" y="4"/>
                    </a:cubicBezTo>
                    <a:cubicBezTo>
                      <a:pt x="0" y="8"/>
                      <a:pt x="0" y="12"/>
                      <a:pt x="0" y="24"/>
                    </a:cubicBezTo>
                    <a:cubicBezTo>
                      <a:pt x="0" y="36"/>
                      <a:pt x="0" y="48"/>
                      <a:pt x="0" y="61"/>
                    </a:cubicBezTo>
                    <a:cubicBezTo>
                      <a:pt x="0" y="73"/>
                      <a:pt x="0" y="85"/>
                      <a:pt x="0" y="97"/>
                    </a:cubicBezTo>
                    <a:cubicBezTo>
                      <a:pt x="0" y="100"/>
                      <a:pt x="0" y="103"/>
                      <a:pt x="0" y="106"/>
                    </a:cubicBezTo>
                    <a:cubicBezTo>
                      <a:pt x="0" y="108"/>
                      <a:pt x="0" y="110"/>
                      <a:pt x="0" y="113"/>
                    </a:cubicBezTo>
                    <a:cubicBezTo>
                      <a:pt x="1" y="123"/>
                      <a:pt x="8" y="132"/>
                      <a:pt x="16" y="137"/>
                    </a:cubicBezTo>
                    <a:cubicBezTo>
                      <a:pt x="26" y="144"/>
                      <a:pt x="39" y="147"/>
                      <a:pt x="51" y="148"/>
                    </a:cubicBezTo>
                    <a:cubicBezTo>
                      <a:pt x="52" y="149"/>
                      <a:pt x="54" y="149"/>
                      <a:pt x="55" y="149"/>
                    </a:cubicBezTo>
                    <a:cubicBezTo>
                      <a:pt x="516" y="149"/>
                      <a:pt x="516" y="149"/>
                      <a:pt x="516" y="149"/>
                    </a:cubicBezTo>
                    <a:cubicBezTo>
                      <a:pt x="516" y="149"/>
                      <a:pt x="516" y="0"/>
                      <a:pt x="516" y="0"/>
                    </a:cubicBezTo>
                    <a:cubicBezTo>
                      <a:pt x="516" y="0"/>
                      <a:pt x="503" y="0"/>
                      <a:pt x="502" y="0"/>
                    </a:cubicBezTo>
                    <a:cubicBezTo>
                      <a:pt x="432" y="0"/>
                      <a:pt x="362" y="0"/>
                      <a:pt x="292" y="0"/>
                    </a:cubicBezTo>
                    <a:cubicBezTo>
                      <a:pt x="249" y="0"/>
                      <a:pt x="207" y="0"/>
                      <a:pt x="164" y="0"/>
                    </a:cubicBezTo>
                    <a:cubicBezTo>
                      <a:pt x="147" y="0"/>
                      <a:pt x="129" y="0"/>
                      <a:pt x="112" y="0"/>
                    </a:cubicBezTo>
                    <a:cubicBezTo>
                      <a:pt x="93" y="0"/>
                      <a:pt x="75" y="0"/>
                      <a:pt x="56" y="0"/>
                    </a:cubicBezTo>
                    <a:close/>
                  </a:path>
                </a:pathLst>
              </a:custGeom>
              <a:solidFill>
                <a:schemeClr val="accent3">
                  <a:lumMod val="75000"/>
                </a:schemeClr>
              </a:solidFill>
              <a:ln w="57150">
                <a:solidFill>
                  <a:schemeClr val="bg1"/>
                </a:solidFill>
                <a:round/>
              </a:ln>
            </p:spPr>
            <p:txBody>
              <a:bodyPr anchor="ctr"/>
              <a:lstStyle/>
              <a:p>
                <a:pPr algn="ctr"/>
                <a:endParaRPr/>
              </a:p>
            </p:txBody>
          </p:sp>
          <p:sp>
            <p:nvSpPr>
              <p:cNvPr id="45" name="Freeform: Shape 43"/>
              <p:cNvSpPr/>
              <p:nvPr/>
            </p:nvSpPr>
            <p:spPr bwMode="auto">
              <a:xfrm>
                <a:off x="1738313" y="3700460"/>
                <a:ext cx="557213" cy="563563"/>
              </a:xfrm>
              <a:custGeom>
                <a:avLst/>
                <a:gdLst/>
                <a:ahLst/>
                <a:cxnLst>
                  <a:cxn ang="0">
                    <a:pos x="148" y="0"/>
                  </a:cxn>
                  <a:cxn ang="0">
                    <a:pos x="75" y="0"/>
                  </a:cxn>
                  <a:cxn ang="0">
                    <a:pos x="56" y="1"/>
                  </a:cxn>
                  <a:cxn ang="0">
                    <a:pos x="33" y="5"/>
                  </a:cxn>
                  <a:cxn ang="0">
                    <a:pos x="23" y="10"/>
                  </a:cxn>
                  <a:cxn ang="0">
                    <a:pos x="2" y="35"/>
                  </a:cxn>
                  <a:cxn ang="0">
                    <a:pos x="0" y="44"/>
                  </a:cxn>
                  <a:cxn ang="0">
                    <a:pos x="0" y="59"/>
                  </a:cxn>
                  <a:cxn ang="0">
                    <a:pos x="0" y="96"/>
                  </a:cxn>
                  <a:cxn ang="0">
                    <a:pos x="0" y="133"/>
                  </a:cxn>
                  <a:cxn ang="0">
                    <a:pos x="0" y="141"/>
                  </a:cxn>
                  <a:cxn ang="0">
                    <a:pos x="0" y="148"/>
                  </a:cxn>
                  <a:cxn ang="0">
                    <a:pos x="4" y="134"/>
                  </a:cxn>
                  <a:cxn ang="0">
                    <a:pos x="7" y="129"/>
                  </a:cxn>
                  <a:cxn ang="0">
                    <a:pos x="11" y="124"/>
                  </a:cxn>
                  <a:cxn ang="0">
                    <a:pos x="16" y="120"/>
                  </a:cxn>
                  <a:cxn ang="0">
                    <a:pos x="34" y="111"/>
                  </a:cxn>
                  <a:cxn ang="0">
                    <a:pos x="41" y="109"/>
                  </a:cxn>
                  <a:cxn ang="0">
                    <a:pos x="106" y="105"/>
                  </a:cxn>
                  <a:cxn ang="0">
                    <a:pos x="111" y="105"/>
                  </a:cxn>
                  <a:cxn ang="0">
                    <a:pos x="148" y="105"/>
                  </a:cxn>
                  <a:cxn ang="0">
                    <a:pos x="148" y="0"/>
                  </a:cxn>
                </a:cxnLst>
                <a:rect l="0" t="0" r="r" b="b"/>
                <a:pathLst>
                  <a:path w="148" h="148">
                    <a:moveTo>
                      <a:pt x="148" y="0"/>
                    </a:moveTo>
                    <a:cubicBezTo>
                      <a:pt x="75" y="0"/>
                      <a:pt x="75" y="0"/>
                      <a:pt x="75" y="0"/>
                    </a:cubicBezTo>
                    <a:cubicBezTo>
                      <a:pt x="69" y="0"/>
                      <a:pt x="63" y="0"/>
                      <a:pt x="56" y="1"/>
                    </a:cubicBezTo>
                    <a:cubicBezTo>
                      <a:pt x="49" y="1"/>
                      <a:pt x="41" y="3"/>
                      <a:pt x="33" y="5"/>
                    </a:cubicBezTo>
                    <a:cubicBezTo>
                      <a:pt x="30" y="7"/>
                      <a:pt x="27" y="8"/>
                      <a:pt x="23" y="10"/>
                    </a:cubicBezTo>
                    <a:cubicBezTo>
                      <a:pt x="13" y="16"/>
                      <a:pt x="5" y="24"/>
                      <a:pt x="2" y="35"/>
                    </a:cubicBezTo>
                    <a:cubicBezTo>
                      <a:pt x="1" y="38"/>
                      <a:pt x="0" y="41"/>
                      <a:pt x="0" y="44"/>
                    </a:cubicBezTo>
                    <a:cubicBezTo>
                      <a:pt x="0" y="49"/>
                      <a:pt x="0" y="54"/>
                      <a:pt x="0" y="59"/>
                    </a:cubicBezTo>
                    <a:cubicBezTo>
                      <a:pt x="0" y="72"/>
                      <a:pt x="0" y="84"/>
                      <a:pt x="0" y="96"/>
                    </a:cubicBezTo>
                    <a:cubicBezTo>
                      <a:pt x="0" y="109"/>
                      <a:pt x="0" y="121"/>
                      <a:pt x="0" y="133"/>
                    </a:cubicBezTo>
                    <a:cubicBezTo>
                      <a:pt x="0" y="136"/>
                      <a:pt x="0" y="139"/>
                      <a:pt x="0" y="141"/>
                    </a:cubicBezTo>
                    <a:cubicBezTo>
                      <a:pt x="0" y="144"/>
                      <a:pt x="0" y="146"/>
                      <a:pt x="0" y="148"/>
                    </a:cubicBezTo>
                    <a:cubicBezTo>
                      <a:pt x="1" y="143"/>
                      <a:pt x="2" y="138"/>
                      <a:pt x="4" y="134"/>
                    </a:cubicBezTo>
                    <a:cubicBezTo>
                      <a:pt x="5" y="132"/>
                      <a:pt x="6" y="131"/>
                      <a:pt x="7" y="129"/>
                    </a:cubicBezTo>
                    <a:cubicBezTo>
                      <a:pt x="8" y="127"/>
                      <a:pt x="10" y="126"/>
                      <a:pt x="11" y="124"/>
                    </a:cubicBezTo>
                    <a:cubicBezTo>
                      <a:pt x="13" y="123"/>
                      <a:pt x="14" y="121"/>
                      <a:pt x="16" y="120"/>
                    </a:cubicBezTo>
                    <a:cubicBezTo>
                      <a:pt x="22" y="116"/>
                      <a:pt x="28" y="113"/>
                      <a:pt x="34" y="111"/>
                    </a:cubicBezTo>
                    <a:cubicBezTo>
                      <a:pt x="36" y="110"/>
                      <a:pt x="39" y="110"/>
                      <a:pt x="41" y="109"/>
                    </a:cubicBezTo>
                    <a:cubicBezTo>
                      <a:pt x="62" y="103"/>
                      <a:pt x="84" y="105"/>
                      <a:pt x="106" y="105"/>
                    </a:cubicBezTo>
                    <a:cubicBezTo>
                      <a:pt x="107" y="105"/>
                      <a:pt x="109" y="105"/>
                      <a:pt x="111" y="105"/>
                    </a:cubicBezTo>
                    <a:cubicBezTo>
                      <a:pt x="131" y="105"/>
                      <a:pt x="148" y="105"/>
                      <a:pt x="148" y="105"/>
                    </a:cubicBezTo>
                    <a:lnTo>
                      <a:pt x="148" y="0"/>
                    </a:lnTo>
                    <a:close/>
                  </a:path>
                </a:pathLst>
              </a:custGeom>
              <a:solidFill>
                <a:schemeClr val="accent3"/>
              </a:solidFill>
              <a:ln w="57150">
                <a:solidFill>
                  <a:schemeClr val="bg1"/>
                </a:solidFill>
                <a:round/>
              </a:ln>
            </p:spPr>
            <p:txBody>
              <a:bodyPr anchor="ctr"/>
              <a:lstStyle/>
              <a:p>
                <a:pPr algn="ctr"/>
                <a:endParaRPr/>
              </a:p>
            </p:txBody>
          </p:sp>
          <p:sp>
            <p:nvSpPr>
              <p:cNvPr id="46" name="Freeform: Shape 44"/>
              <p:cNvSpPr/>
              <p:nvPr/>
            </p:nvSpPr>
            <p:spPr bwMode="auto">
              <a:xfrm>
                <a:off x="1733550" y="4092575"/>
                <a:ext cx="1951038" cy="346075"/>
              </a:xfrm>
              <a:custGeom>
                <a:avLst/>
                <a:gdLst/>
                <a:ahLst/>
                <a:cxnLst>
                  <a:cxn ang="0">
                    <a:pos x="517" y="87"/>
                  </a:cxn>
                  <a:cxn ang="0">
                    <a:pos x="113" y="87"/>
                  </a:cxn>
                  <a:cxn ang="0">
                    <a:pos x="109" y="87"/>
                  </a:cxn>
                  <a:cxn ang="0">
                    <a:pos x="85" y="88"/>
                  </a:cxn>
                  <a:cxn ang="0">
                    <a:pos x="65" y="87"/>
                  </a:cxn>
                  <a:cxn ang="0">
                    <a:pos x="59" y="87"/>
                  </a:cxn>
                  <a:cxn ang="0">
                    <a:pos x="55" y="87"/>
                  </a:cxn>
                  <a:cxn ang="0">
                    <a:pos x="48" y="86"/>
                  </a:cxn>
                  <a:cxn ang="0">
                    <a:pos x="20" y="77"/>
                  </a:cxn>
                  <a:cxn ang="0">
                    <a:pos x="5" y="58"/>
                  </a:cxn>
                  <a:cxn ang="0">
                    <a:pos x="6" y="36"/>
                  </a:cxn>
                  <a:cxn ang="0">
                    <a:pos x="18" y="19"/>
                  </a:cxn>
                  <a:cxn ang="0">
                    <a:pos x="22" y="16"/>
                  </a:cxn>
                  <a:cxn ang="0">
                    <a:pos x="28" y="13"/>
                  </a:cxn>
                  <a:cxn ang="0">
                    <a:pos x="41" y="8"/>
                  </a:cxn>
                  <a:cxn ang="0">
                    <a:pos x="69" y="4"/>
                  </a:cxn>
                  <a:cxn ang="0">
                    <a:pos x="97" y="3"/>
                  </a:cxn>
                  <a:cxn ang="0">
                    <a:pos x="147" y="4"/>
                  </a:cxn>
                  <a:cxn ang="0">
                    <a:pos x="147" y="1"/>
                  </a:cxn>
                  <a:cxn ang="0">
                    <a:pos x="90" y="0"/>
                  </a:cxn>
                  <a:cxn ang="0">
                    <a:pos x="62" y="1"/>
                  </a:cxn>
                  <a:cxn ang="0">
                    <a:pos x="34" y="7"/>
                  </a:cxn>
                  <a:cxn ang="0">
                    <a:pos x="22" y="13"/>
                  </a:cxn>
                  <a:cxn ang="0">
                    <a:pos x="13" y="20"/>
                  </a:cxn>
                  <a:cxn ang="0">
                    <a:pos x="2" y="38"/>
                  </a:cxn>
                  <a:cxn ang="0">
                    <a:pos x="3" y="61"/>
                  </a:cxn>
                  <a:cxn ang="0">
                    <a:pos x="20" y="81"/>
                  </a:cxn>
                  <a:cxn ang="0">
                    <a:pos x="49" y="90"/>
                  </a:cxn>
                  <a:cxn ang="0">
                    <a:pos x="52" y="90"/>
                  </a:cxn>
                  <a:cxn ang="0">
                    <a:pos x="56" y="90"/>
                  </a:cxn>
                  <a:cxn ang="0">
                    <a:pos x="61" y="91"/>
                  </a:cxn>
                  <a:cxn ang="0">
                    <a:pos x="66" y="91"/>
                  </a:cxn>
                  <a:cxn ang="0">
                    <a:pos x="70" y="91"/>
                  </a:cxn>
                  <a:cxn ang="0">
                    <a:pos x="73" y="91"/>
                  </a:cxn>
                  <a:cxn ang="0">
                    <a:pos x="77" y="91"/>
                  </a:cxn>
                  <a:cxn ang="0">
                    <a:pos x="108" y="91"/>
                  </a:cxn>
                  <a:cxn ang="0">
                    <a:pos x="112" y="91"/>
                  </a:cxn>
                  <a:cxn ang="0">
                    <a:pos x="517" y="91"/>
                  </a:cxn>
                  <a:cxn ang="0">
                    <a:pos x="517" y="87"/>
                  </a:cxn>
                </a:cxnLst>
                <a:rect l="0" t="0" r="r" b="b"/>
                <a:pathLst>
                  <a:path w="517" h="91">
                    <a:moveTo>
                      <a:pt x="517" y="87"/>
                    </a:moveTo>
                    <a:cubicBezTo>
                      <a:pt x="312" y="87"/>
                      <a:pt x="113" y="87"/>
                      <a:pt x="113" y="87"/>
                    </a:cubicBezTo>
                    <a:cubicBezTo>
                      <a:pt x="112" y="87"/>
                      <a:pt x="111" y="87"/>
                      <a:pt x="109" y="87"/>
                    </a:cubicBezTo>
                    <a:cubicBezTo>
                      <a:pt x="101" y="87"/>
                      <a:pt x="93" y="87"/>
                      <a:pt x="85" y="88"/>
                    </a:cubicBezTo>
                    <a:cubicBezTo>
                      <a:pt x="78" y="88"/>
                      <a:pt x="72" y="88"/>
                      <a:pt x="65" y="87"/>
                    </a:cubicBezTo>
                    <a:cubicBezTo>
                      <a:pt x="63" y="87"/>
                      <a:pt x="61" y="87"/>
                      <a:pt x="59" y="87"/>
                    </a:cubicBezTo>
                    <a:cubicBezTo>
                      <a:pt x="58" y="87"/>
                      <a:pt x="56" y="87"/>
                      <a:pt x="55" y="87"/>
                    </a:cubicBezTo>
                    <a:cubicBezTo>
                      <a:pt x="52" y="87"/>
                      <a:pt x="50" y="87"/>
                      <a:pt x="48" y="86"/>
                    </a:cubicBezTo>
                    <a:cubicBezTo>
                      <a:pt x="38" y="85"/>
                      <a:pt x="28" y="82"/>
                      <a:pt x="20" y="77"/>
                    </a:cubicBezTo>
                    <a:cubicBezTo>
                      <a:pt x="13" y="72"/>
                      <a:pt x="8" y="66"/>
                      <a:pt x="5" y="58"/>
                    </a:cubicBezTo>
                    <a:cubicBezTo>
                      <a:pt x="3" y="51"/>
                      <a:pt x="3" y="43"/>
                      <a:pt x="6" y="36"/>
                    </a:cubicBezTo>
                    <a:cubicBezTo>
                      <a:pt x="8" y="29"/>
                      <a:pt x="13" y="24"/>
                      <a:pt x="18" y="19"/>
                    </a:cubicBezTo>
                    <a:cubicBezTo>
                      <a:pt x="19" y="18"/>
                      <a:pt x="21" y="17"/>
                      <a:pt x="22" y="16"/>
                    </a:cubicBezTo>
                    <a:cubicBezTo>
                      <a:pt x="24" y="15"/>
                      <a:pt x="26" y="14"/>
                      <a:pt x="28" y="13"/>
                    </a:cubicBezTo>
                    <a:cubicBezTo>
                      <a:pt x="32" y="11"/>
                      <a:pt x="36" y="9"/>
                      <a:pt x="41" y="8"/>
                    </a:cubicBezTo>
                    <a:cubicBezTo>
                      <a:pt x="50" y="5"/>
                      <a:pt x="59" y="4"/>
                      <a:pt x="69" y="4"/>
                    </a:cubicBezTo>
                    <a:cubicBezTo>
                      <a:pt x="78" y="3"/>
                      <a:pt x="88" y="3"/>
                      <a:pt x="97" y="3"/>
                    </a:cubicBezTo>
                    <a:cubicBezTo>
                      <a:pt x="114" y="3"/>
                      <a:pt x="131" y="3"/>
                      <a:pt x="147" y="4"/>
                    </a:cubicBezTo>
                    <a:cubicBezTo>
                      <a:pt x="149" y="4"/>
                      <a:pt x="149" y="1"/>
                      <a:pt x="147" y="1"/>
                    </a:cubicBezTo>
                    <a:cubicBezTo>
                      <a:pt x="128" y="0"/>
                      <a:pt x="109" y="0"/>
                      <a:pt x="90" y="0"/>
                    </a:cubicBezTo>
                    <a:cubicBezTo>
                      <a:pt x="81" y="0"/>
                      <a:pt x="71" y="0"/>
                      <a:pt x="62" y="1"/>
                    </a:cubicBezTo>
                    <a:cubicBezTo>
                      <a:pt x="52" y="2"/>
                      <a:pt x="43" y="3"/>
                      <a:pt x="34" y="7"/>
                    </a:cubicBezTo>
                    <a:cubicBezTo>
                      <a:pt x="30" y="8"/>
                      <a:pt x="25" y="10"/>
                      <a:pt x="22" y="13"/>
                    </a:cubicBezTo>
                    <a:cubicBezTo>
                      <a:pt x="18" y="15"/>
                      <a:pt x="15" y="17"/>
                      <a:pt x="13" y="20"/>
                    </a:cubicBezTo>
                    <a:cubicBezTo>
                      <a:pt x="7" y="25"/>
                      <a:pt x="3" y="31"/>
                      <a:pt x="2" y="38"/>
                    </a:cubicBezTo>
                    <a:cubicBezTo>
                      <a:pt x="0" y="46"/>
                      <a:pt x="0" y="54"/>
                      <a:pt x="3" y="61"/>
                    </a:cubicBezTo>
                    <a:cubicBezTo>
                      <a:pt x="6" y="69"/>
                      <a:pt x="12" y="76"/>
                      <a:pt x="20" y="81"/>
                    </a:cubicBezTo>
                    <a:cubicBezTo>
                      <a:pt x="28" y="86"/>
                      <a:pt x="38" y="89"/>
                      <a:pt x="49" y="90"/>
                    </a:cubicBezTo>
                    <a:cubicBezTo>
                      <a:pt x="50" y="90"/>
                      <a:pt x="51" y="90"/>
                      <a:pt x="52" y="90"/>
                    </a:cubicBezTo>
                    <a:cubicBezTo>
                      <a:pt x="54" y="90"/>
                      <a:pt x="55" y="90"/>
                      <a:pt x="56" y="90"/>
                    </a:cubicBezTo>
                    <a:cubicBezTo>
                      <a:pt x="58" y="91"/>
                      <a:pt x="60" y="91"/>
                      <a:pt x="61" y="91"/>
                    </a:cubicBezTo>
                    <a:cubicBezTo>
                      <a:pt x="63" y="91"/>
                      <a:pt x="64" y="91"/>
                      <a:pt x="66" y="91"/>
                    </a:cubicBezTo>
                    <a:cubicBezTo>
                      <a:pt x="67" y="91"/>
                      <a:pt x="68" y="91"/>
                      <a:pt x="70" y="91"/>
                    </a:cubicBezTo>
                    <a:cubicBezTo>
                      <a:pt x="71" y="91"/>
                      <a:pt x="72" y="91"/>
                      <a:pt x="73" y="91"/>
                    </a:cubicBezTo>
                    <a:cubicBezTo>
                      <a:pt x="74" y="91"/>
                      <a:pt x="75" y="91"/>
                      <a:pt x="77" y="91"/>
                    </a:cubicBezTo>
                    <a:cubicBezTo>
                      <a:pt x="87" y="91"/>
                      <a:pt x="98" y="91"/>
                      <a:pt x="108" y="91"/>
                    </a:cubicBezTo>
                    <a:cubicBezTo>
                      <a:pt x="110" y="91"/>
                      <a:pt x="111" y="91"/>
                      <a:pt x="112" y="91"/>
                    </a:cubicBezTo>
                    <a:cubicBezTo>
                      <a:pt x="112" y="91"/>
                      <a:pt x="311" y="91"/>
                      <a:pt x="517" y="91"/>
                    </a:cubicBezTo>
                    <a:lnTo>
                      <a:pt x="517" y="87"/>
                    </a:lnTo>
                    <a:close/>
                  </a:path>
                </a:pathLst>
              </a:custGeom>
              <a:solidFill>
                <a:schemeClr val="bg1"/>
              </a:solidFill>
              <a:ln w="57150">
                <a:solidFill>
                  <a:schemeClr val="bg1"/>
                </a:solidFill>
                <a:round/>
              </a:ln>
            </p:spPr>
            <p:txBody>
              <a:bodyPr anchor="ctr"/>
              <a:lstStyle/>
              <a:p>
                <a:pPr algn="ctr"/>
                <a:endParaRPr/>
              </a:p>
            </p:txBody>
          </p:sp>
        </p:grpSp>
        <p:sp>
          <p:nvSpPr>
            <p:cNvPr id="13" name="Freeform: Shape 45">
              <a:hlinkClick r:id="rId9" action="ppaction://hlinksldjump"/>
            </p:cNvPr>
            <p:cNvSpPr/>
            <p:nvPr/>
          </p:nvSpPr>
          <p:spPr bwMode="auto">
            <a:xfrm flipH="1">
              <a:off x="5884749" y="4506310"/>
              <a:ext cx="299984" cy="302736"/>
            </a:xfrm>
            <a:custGeom>
              <a:avLst/>
              <a:gdLst/>
              <a:ahLst/>
              <a:cxnLst>
                <a:cxn ang="0">
                  <a:pos x="0" y="0"/>
                </a:cxn>
                <a:cxn ang="0">
                  <a:pos x="0" y="46"/>
                </a:cxn>
                <a:cxn ang="0">
                  <a:pos x="46" y="46"/>
                </a:cxn>
                <a:cxn ang="0">
                  <a:pos x="46" y="0"/>
                </a:cxn>
                <a:cxn ang="0">
                  <a:pos x="0" y="0"/>
                </a:cxn>
                <a:cxn ang="0">
                  <a:pos x="38" y="28"/>
                </a:cxn>
                <a:cxn ang="0">
                  <a:pos x="19" y="28"/>
                </a:cxn>
                <a:cxn ang="0">
                  <a:pos x="26" y="36"/>
                </a:cxn>
                <a:cxn ang="0">
                  <a:pos x="20" y="42"/>
                </a:cxn>
                <a:cxn ang="0">
                  <a:pos x="5" y="27"/>
                </a:cxn>
                <a:cxn ang="0">
                  <a:pos x="4" y="24"/>
                </a:cxn>
                <a:cxn ang="0">
                  <a:pos x="5" y="21"/>
                </a:cxn>
                <a:cxn ang="0">
                  <a:pos x="20" y="6"/>
                </a:cxn>
                <a:cxn ang="0">
                  <a:pos x="26" y="12"/>
                </a:cxn>
                <a:cxn ang="0">
                  <a:pos x="19" y="19"/>
                </a:cxn>
                <a:cxn ang="0">
                  <a:pos x="38" y="19"/>
                </a:cxn>
                <a:cxn ang="0">
                  <a:pos x="38" y="28"/>
                </a:cxn>
              </a:cxnLst>
              <a:rect l="0" t="0" r="r" b="b"/>
              <a:pathLst>
                <a:path w="46" h="46">
                  <a:moveTo>
                    <a:pt x="0" y="0"/>
                  </a:moveTo>
                  <a:cubicBezTo>
                    <a:pt x="0" y="46"/>
                    <a:pt x="0" y="46"/>
                    <a:pt x="0" y="46"/>
                  </a:cubicBezTo>
                  <a:cubicBezTo>
                    <a:pt x="46" y="46"/>
                    <a:pt x="46" y="46"/>
                    <a:pt x="46" y="46"/>
                  </a:cubicBezTo>
                  <a:cubicBezTo>
                    <a:pt x="46" y="0"/>
                    <a:pt x="46" y="0"/>
                    <a:pt x="46" y="0"/>
                  </a:cubicBezTo>
                  <a:lnTo>
                    <a:pt x="0" y="0"/>
                  </a:lnTo>
                  <a:close/>
                  <a:moveTo>
                    <a:pt x="38" y="28"/>
                  </a:moveTo>
                  <a:cubicBezTo>
                    <a:pt x="19" y="28"/>
                    <a:pt x="19" y="28"/>
                    <a:pt x="19" y="28"/>
                  </a:cubicBezTo>
                  <a:cubicBezTo>
                    <a:pt x="21" y="31"/>
                    <a:pt x="24" y="33"/>
                    <a:pt x="26" y="36"/>
                  </a:cubicBezTo>
                  <a:cubicBezTo>
                    <a:pt x="30" y="40"/>
                    <a:pt x="24" y="46"/>
                    <a:pt x="20" y="42"/>
                  </a:cubicBezTo>
                  <a:cubicBezTo>
                    <a:pt x="15" y="37"/>
                    <a:pt x="10" y="32"/>
                    <a:pt x="5" y="27"/>
                  </a:cubicBezTo>
                  <a:cubicBezTo>
                    <a:pt x="4" y="26"/>
                    <a:pt x="4" y="25"/>
                    <a:pt x="4" y="24"/>
                  </a:cubicBezTo>
                  <a:cubicBezTo>
                    <a:pt x="4" y="23"/>
                    <a:pt x="4" y="22"/>
                    <a:pt x="5" y="21"/>
                  </a:cubicBezTo>
                  <a:cubicBezTo>
                    <a:pt x="10" y="16"/>
                    <a:pt x="15" y="11"/>
                    <a:pt x="20" y="6"/>
                  </a:cubicBezTo>
                  <a:cubicBezTo>
                    <a:pt x="24" y="2"/>
                    <a:pt x="30" y="8"/>
                    <a:pt x="26" y="12"/>
                  </a:cubicBezTo>
                  <a:cubicBezTo>
                    <a:pt x="24" y="14"/>
                    <a:pt x="21" y="17"/>
                    <a:pt x="19" y="19"/>
                  </a:cubicBezTo>
                  <a:cubicBezTo>
                    <a:pt x="38" y="19"/>
                    <a:pt x="38" y="19"/>
                    <a:pt x="38" y="19"/>
                  </a:cubicBezTo>
                  <a:cubicBezTo>
                    <a:pt x="44" y="19"/>
                    <a:pt x="44" y="28"/>
                    <a:pt x="38" y="28"/>
                  </a:cubicBezTo>
                  <a:close/>
                </a:path>
              </a:pathLst>
            </a:custGeom>
            <a:solidFill>
              <a:srgbClr val="FFFFFF"/>
            </a:solidFill>
            <a:ln w="9525">
              <a:noFill/>
              <a:round/>
            </a:ln>
          </p:spPr>
          <p:txBody>
            <a:bodyPr anchor="ctr"/>
            <a:lstStyle/>
            <a:p>
              <a:pPr algn="ctr"/>
              <a:endParaRPr/>
            </a:p>
          </p:txBody>
        </p:sp>
        <p:sp>
          <p:nvSpPr>
            <p:cNvPr id="14" name="TextBox 46"/>
            <p:cNvSpPr txBox="1"/>
            <p:nvPr/>
          </p:nvSpPr>
          <p:spPr>
            <a:xfrm>
              <a:off x="3254743" y="3600855"/>
              <a:ext cx="412292" cy="338554"/>
            </a:xfrm>
            <a:prstGeom prst="rect">
              <a:avLst/>
            </a:prstGeom>
            <a:noFill/>
          </p:spPr>
          <p:txBody>
            <a:bodyPr wrap="none">
              <a:normAutofit/>
            </a:bodyPr>
            <a:lstStyle/>
            <a:p>
              <a:pPr algn="ctr"/>
              <a:r>
                <a:rPr lang="en-US" sz="1600" b="1">
                  <a:solidFill>
                    <a:schemeClr val="bg1"/>
                  </a:solidFill>
                </a:rPr>
                <a:t>03</a:t>
              </a:r>
            </a:p>
          </p:txBody>
        </p:sp>
        <p:grpSp>
          <p:nvGrpSpPr>
            <p:cNvPr id="20" name="Group 63"/>
            <p:cNvGrpSpPr/>
            <p:nvPr/>
          </p:nvGrpSpPr>
          <p:grpSpPr>
            <a:xfrm>
              <a:off x="6330596" y="3887802"/>
              <a:ext cx="3476793" cy="773083"/>
              <a:chOff x="1415480" y="1651350"/>
              <a:chExt cx="3476793" cy="773083"/>
            </a:xfrm>
          </p:grpSpPr>
          <p:sp>
            <p:nvSpPr>
              <p:cNvPr id="35" name="TextBox 64"/>
              <p:cNvSpPr txBox="1"/>
              <p:nvPr/>
            </p:nvSpPr>
            <p:spPr bwMode="auto">
              <a:xfrm>
                <a:off x="1415480" y="1651350"/>
                <a:ext cx="2913191" cy="309958"/>
              </a:xfrm>
              <a:prstGeom prst="rect">
                <a:avLst/>
              </a:prstGeom>
              <a:noFill/>
            </p:spPr>
            <p:txBody>
              <a:bodyPr wrap="none" lIns="540000" tIns="0" rIns="0" bIns="0" anchor="ctr" anchorCtr="0">
                <a:normAutofit/>
              </a:bodyPr>
              <a:lstStyle/>
              <a:p>
                <a:pPr algn="l" latinLnBrk="0"/>
                <a:endParaRPr lang="zh-CN" altLang="en-US" sz="1400" dirty="0">
                  <a:solidFill>
                    <a:schemeClr val="accent3">
                      <a:lumMod val="100000"/>
                    </a:schemeClr>
                  </a:solidFill>
                  <a:effectLst/>
                </a:endParaRPr>
              </a:p>
            </p:txBody>
          </p:sp>
          <p:sp>
            <p:nvSpPr>
              <p:cNvPr id="36" name="TextBox 65"/>
              <p:cNvSpPr txBox="1"/>
              <p:nvPr/>
            </p:nvSpPr>
            <p:spPr bwMode="auto">
              <a:xfrm>
                <a:off x="1518147" y="1868254"/>
                <a:ext cx="3374126" cy="556179"/>
              </a:xfrm>
              <a:prstGeom prst="rect">
                <a:avLst/>
              </a:prstGeom>
              <a:noFill/>
            </p:spPr>
            <p:txBody>
              <a:bodyPr wrap="square" lIns="540000" tIns="0" rIns="0" bIns="0" anchor="ctr" anchorCtr="0">
                <a:noAutofit/>
              </a:bodyPr>
              <a:lstStyle/>
              <a:p>
                <a:pPr algn="l" latinLnBrk="0">
                  <a:lnSpc>
                    <a:spcPct val="120000"/>
                  </a:lnSpc>
                </a:pPr>
                <a:r>
                  <a:rPr lang="zh-CN" altLang="en-US" sz="2400" b="0" dirty="0">
                    <a:effectLst/>
                    <a:latin typeface="Kaiti SC" panose="02010600040101010101" pitchFamily="2" charset="-122"/>
                    <a:ea typeface="Kaiti SC" panose="02010600040101010101" pitchFamily="2" charset="-122"/>
                  </a:rPr>
                  <a:t>方差反应离散程度</a:t>
                </a:r>
                <a:endParaRPr sz="2400" b="0" dirty="0">
                  <a:effectLst/>
                  <a:latin typeface="Kaiti SC" panose="02010600040101010101" pitchFamily="2" charset="-122"/>
                  <a:ea typeface="Kaiti SC" panose="02010600040101010101" pitchFamily="2" charset="-122"/>
                </a:endParaRPr>
              </a:p>
            </p:txBody>
          </p:sp>
        </p:grpSp>
        <p:sp>
          <p:nvSpPr>
            <p:cNvPr id="24" name="TextBox 75"/>
            <p:cNvSpPr txBox="1"/>
            <p:nvPr/>
          </p:nvSpPr>
          <p:spPr bwMode="auto">
            <a:xfrm>
              <a:off x="3922474" y="3824883"/>
              <a:ext cx="1962275" cy="409755"/>
            </a:xfrm>
            <a:prstGeom prst="rect">
              <a:avLst/>
            </a:prstGeom>
            <a:noFill/>
          </p:spPr>
          <p:txBody>
            <a:bodyPr wrap="none" lIns="216000" tIns="0" rIns="0" bIns="0" anchor="ctr" anchorCtr="0">
              <a:normAutofit/>
            </a:bodyPr>
            <a:lstStyle/>
            <a:p>
              <a:pPr algn="l" latinLnBrk="0"/>
              <a:endParaRPr lang="zh-CN" altLang="en-US" sz="1400" dirty="0">
                <a:solidFill>
                  <a:schemeClr val="bg1"/>
                </a:solidFill>
                <a:effectLst/>
              </a:endParaRPr>
            </a:p>
          </p:txBody>
        </p:sp>
        <p:sp>
          <p:nvSpPr>
            <p:cNvPr id="25" name="TextBox 76"/>
            <p:cNvSpPr txBox="1"/>
            <p:nvPr/>
          </p:nvSpPr>
          <p:spPr bwMode="auto">
            <a:xfrm>
              <a:off x="3965308" y="4055785"/>
              <a:ext cx="1962275" cy="739536"/>
            </a:xfrm>
            <a:prstGeom prst="rect">
              <a:avLst/>
            </a:prstGeom>
            <a:noFill/>
          </p:spPr>
          <p:txBody>
            <a:bodyPr wrap="square" lIns="216000" tIns="0" rIns="216000" bIns="0" anchor="t" anchorCtr="1">
              <a:normAutofit/>
            </a:bodyPr>
            <a:lstStyle/>
            <a:p>
              <a:pPr>
                <a:defRPr/>
              </a:pP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如何避免乱走</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a:p>
              <a:pPr algn="l" latinLnBrk="0">
                <a:lnSpc>
                  <a:spcPct val="120000"/>
                </a:lnSpc>
              </a:pPr>
              <a:endParaRPr sz="2400" b="0" dirty="0">
                <a:effectLst/>
              </a:endParaRPr>
            </a:p>
          </p:txBody>
        </p:sp>
      </p:grpSp>
      <p:grpSp>
        <p:nvGrpSpPr>
          <p:cNvPr id="2" name="千图PPT彼岸天：ID 8661124库_组合 1"/>
          <p:cNvGrpSpPr/>
          <p:nvPr>
            <p:custDataLst>
              <p:tags r:id="rId4"/>
            </p:custDataLst>
          </p:nvPr>
        </p:nvGrpSpPr>
        <p:grpSpPr>
          <a:xfrm>
            <a:off x="2948213" y="4610888"/>
            <a:ext cx="6439666" cy="1502673"/>
            <a:chOff x="2948213" y="4610888"/>
            <a:chExt cx="6439666" cy="1502673"/>
          </a:xfrm>
        </p:grpSpPr>
        <p:grpSp>
          <p:nvGrpSpPr>
            <p:cNvPr id="15" name="Group 49"/>
            <p:cNvGrpSpPr/>
            <p:nvPr/>
          </p:nvGrpSpPr>
          <p:grpSpPr>
            <a:xfrm>
              <a:off x="2948213" y="4610888"/>
              <a:ext cx="3382383" cy="1502673"/>
              <a:chOff x="1733550" y="3700460"/>
              <a:chExt cx="1951038" cy="738190"/>
            </a:xfrm>
          </p:grpSpPr>
          <p:sp>
            <p:nvSpPr>
              <p:cNvPr id="41" name="Freeform: Shape 50"/>
              <p:cNvSpPr/>
              <p:nvPr/>
            </p:nvSpPr>
            <p:spPr bwMode="auto">
              <a:xfrm>
                <a:off x="1738313" y="3863973"/>
                <a:ext cx="1946275" cy="568325"/>
              </a:xfrm>
              <a:custGeom>
                <a:avLst/>
                <a:gdLst/>
                <a:ahLst/>
                <a:cxnLst>
                  <a:cxn ang="0">
                    <a:pos x="56" y="0"/>
                  </a:cxn>
                  <a:cxn ang="0">
                    <a:pos x="43" y="1"/>
                  </a:cxn>
                  <a:cxn ang="0">
                    <a:pos x="12" y="4"/>
                  </a:cxn>
                  <a:cxn ang="0">
                    <a:pos x="0" y="24"/>
                  </a:cxn>
                  <a:cxn ang="0">
                    <a:pos x="0" y="61"/>
                  </a:cxn>
                  <a:cxn ang="0">
                    <a:pos x="0" y="97"/>
                  </a:cxn>
                  <a:cxn ang="0">
                    <a:pos x="0" y="106"/>
                  </a:cxn>
                  <a:cxn ang="0">
                    <a:pos x="0" y="113"/>
                  </a:cxn>
                  <a:cxn ang="0">
                    <a:pos x="16" y="137"/>
                  </a:cxn>
                  <a:cxn ang="0">
                    <a:pos x="51" y="148"/>
                  </a:cxn>
                  <a:cxn ang="0">
                    <a:pos x="55" y="149"/>
                  </a:cxn>
                  <a:cxn ang="0">
                    <a:pos x="516" y="149"/>
                  </a:cxn>
                  <a:cxn ang="0">
                    <a:pos x="516" y="0"/>
                  </a:cxn>
                  <a:cxn ang="0">
                    <a:pos x="502" y="0"/>
                  </a:cxn>
                  <a:cxn ang="0">
                    <a:pos x="292" y="0"/>
                  </a:cxn>
                  <a:cxn ang="0">
                    <a:pos x="164" y="0"/>
                  </a:cxn>
                  <a:cxn ang="0">
                    <a:pos x="112" y="0"/>
                  </a:cxn>
                  <a:cxn ang="0">
                    <a:pos x="56" y="0"/>
                  </a:cxn>
                </a:cxnLst>
                <a:rect l="0" t="0" r="r" b="b"/>
                <a:pathLst>
                  <a:path w="516" h="149">
                    <a:moveTo>
                      <a:pt x="56" y="0"/>
                    </a:moveTo>
                    <a:cubicBezTo>
                      <a:pt x="52" y="0"/>
                      <a:pt x="47" y="1"/>
                      <a:pt x="43" y="1"/>
                    </a:cubicBezTo>
                    <a:cubicBezTo>
                      <a:pt x="32" y="1"/>
                      <a:pt x="22" y="1"/>
                      <a:pt x="12" y="4"/>
                    </a:cubicBezTo>
                    <a:cubicBezTo>
                      <a:pt x="0" y="8"/>
                      <a:pt x="0" y="12"/>
                      <a:pt x="0" y="24"/>
                    </a:cubicBezTo>
                    <a:cubicBezTo>
                      <a:pt x="0" y="36"/>
                      <a:pt x="0" y="48"/>
                      <a:pt x="0" y="61"/>
                    </a:cubicBezTo>
                    <a:cubicBezTo>
                      <a:pt x="0" y="73"/>
                      <a:pt x="0" y="85"/>
                      <a:pt x="0" y="97"/>
                    </a:cubicBezTo>
                    <a:cubicBezTo>
                      <a:pt x="0" y="100"/>
                      <a:pt x="0" y="103"/>
                      <a:pt x="0" y="106"/>
                    </a:cubicBezTo>
                    <a:cubicBezTo>
                      <a:pt x="0" y="108"/>
                      <a:pt x="0" y="110"/>
                      <a:pt x="0" y="113"/>
                    </a:cubicBezTo>
                    <a:cubicBezTo>
                      <a:pt x="1" y="123"/>
                      <a:pt x="8" y="132"/>
                      <a:pt x="16" y="137"/>
                    </a:cubicBezTo>
                    <a:cubicBezTo>
                      <a:pt x="26" y="144"/>
                      <a:pt x="39" y="147"/>
                      <a:pt x="51" y="148"/>
                    </a:cubicBezTo>
                    <a:cubicBezTo>
                      <a:pt x="52" y="149"/>
                      <a:pt x="54" y="149"/>
                      <a:pt x="55" y="149"/>
                    </a:cubicBezTo>
                    <a:cubicBezTo>
                      <a:pt x="516" y="149"/>
                      <a:pt x="516" y="149"/>
                      <a:pt x="516" y="149"/>
                    </a:cubicBezTo>
                    <a:cubicBezTo>
                      <a:pt x="516" y="149"/>
                      <a:pt x="516" y="0"/>
                      <a:pt x="516" y="0"/>
                    </a:cubicBezTo>
                    <a:cubicBezTo>
                      <a:pt x="516" y="0"/>
                      <a:pt x="503" y="0"/>
                      <a:pt x="502" y="0"/>
                    </a:cubicBezTo>
                    <a:cubicBezTo>
                      <a:pt x="432" y="0"/>
                      <a:pt x="362" y="0"/>
                      <a:pt x="292" y="0"/>
                    </a:cubicBezTo>
                    <a:cubicBezTo>
                      <a:pt x="249" y="0"/>
                      <a:pt x="207" y="0"/>
                      <a:pt x="164" y="0"/>
                    </a:cubicBezTo>
                    <a:cubicBezTo>
                      <a:pt x="147" y="0"/>
                      <a:pt x="129" y="0"/>
                      <a:pt x="112" y="0"/>
                    </a:cubicBezTo>
                    <a:cubicBezTo>
                      <a:pt x="93" y="0"/>
                      <a:pt x="75" y="0"/>
                      <a:pt x="56" y="0"/>
                    </a:cubicBezTo>
                    <a:close/>
                  </a:path>
                </a:pathLst>
              </a:custGeom>
              <a:solidFill>
                <a:schemeClr val="accent4">
                  <a:lumMod val="75000"/>
                </a:schemeClr>
              </a:solidFill>
              <a:ln w="57150">
                <a:solidFill>
                  <a:schemeClr val="bg1"/>
                </a:solidFill>
                <a:round/>
              </a:ln>
            </p:spPr>
            <p:txBody>
              <a:bodyPr anchor="ctr"/>
              <a:lstStyle/>
              <a:p>
                <a:pPr algn="ctr"/>
                <a:endParaRPr/>
              </a:p>
            </p:txBody>
          </p:sp>
          <p:sp>
            <p:nvSpPr>
              <p:cNvPr id="42" name="Freeform: Shape 51"/>
              <p:cNvSpPr/>
              <p:nvPr/>
            </p:nvSpPr>
            <p:spPr bwMode="auto">
              <a:xfrm>
                <a:off x="1738313" y="3700460"/>
                <a:ext cx="557213" cy="563563"/>
              </a:xfrm>
              <a:custGeom>
                <a:avLst/>
                <a:gdLst/>
                <a:ahLst/>
                <a:cxnLst>
                  <a:cxn ang="0">
                    <a:pos x="148" y="0"/>
                  </a:cxn>
                  <a:cxn ang="0">
                    <a:pos x="75" y="0"/>
                  </a:cxn>
                  <a:cxn ang="0">
                    <a:pos x="56" y="1"/>
                  </a:cxn>
                  <a:cxn ang="0">
                    <a:pos x="33" y="5"/>
                  </a:cxn>
                  <a:cxn ang="0">
                    <a:pos x="23" y="10"/>
                  </a:cxn>
                  <a:cxn ang="0">
                    <a:pos x="2" y="35"/>
                  </a:cxn>
                  <a:cxn ang="0">
                    <a:pos x="0" y="44"/>
                  </a:cxn>
                  <a:cxn ang="0">
                    <a:pos x="0" y="59"/>
                  </a:cxn>
                  <a:cxn ang="0">
                    <a:pos x="0" y="96"/>
                  </a:cxn>
                  <a:cxn ang="0">
                    <a:pos x="0" y="133"/>
                  </a:cxn>
                  <a:cxn ang="0">
                    <a:pos x="0" y="141"/>
                  </a:cxn>
                  <a:cxn ang="0">
                    <a:pos x="0" y="148"/>
                  </a:cxn>
                  <a:cxn ang="0">
                    <a:pos x="4" y="134"/>
                  </a:cxn>
                  <a:cxn ang="0">
                    <a:pos x="7" y="129"/>
                  </a:cxn>
                  <a:cxn ang="0">
                    <a:pos x="11" y="124"/>
                  </a:cxn>
                  <a:cxn ang="0">
                    <a:pos x="16" y="120"/>
                  </a:cxn>
                  <a:cxn ang="0">
                    <a:pos x="34" y="111"/>
                  </a:cxn>
                  <a:cxn ang="0">
                    <a:pos x="41" y="109"/>
                  </a:cxn>
                  <a:cxn ang="0">
                    <a:pos x="106" y="105"/>
                  </a:cxn>
                  <a:cxn ang="0">
                    <a:pos x="111" y="105"/>
                  </a:cxn>
                  <a:cxn ang="0">
                    <a:pos x="148" y="105"/>
                  </a:cxn>
                  <a:cxn ang="0">
                    <a:pos x="148" y="0"/>
                  </a:cxn>
                </a:cxnLst>
                <a:rect l="0" t="0" r="r" b="b"/>
                <a:pathLst>
                  <a:path w="148" h="148">
                    <a:moveTo>
                      <a:pt x="148" y="0"/>
                    </a:moveTo>
                    <a:cubicBezTo>
                      <a:pt x="75" y="0"/>
                      <a:pt x="75" y="0"/>
                      <a:pt x="75" y="0"/>
                    </a:cubicBezTo>
                    <a:cubicBezTo>
                      <a:pt x="69" y="0"/>
                      <a:pt x="63" y="0"/>
                      <a:pt x="56" y="1"/>
                    </a:cubicBezTo>
                    <a:cubicBezTo>
                      <a:pt x="49" y="1"/>
                      <a:pt x="41" y="3"/>
                      <a:pt x="33" y="5"/>
                    </a:cubicBezTo>
                    <a:cubicBezTo>
                      <a:pt x="30" y="7"/>
                      <a:pt x="27" y="8"/>
                      <a:pt x="23" y="10"/>
                    </a:cubicBezTo>
                    <a:cubicBezTo>
                      <a:pt x="13" y="16"/>
                      <a:pt x="5" y="24"/>
                      <a:pt x="2" y="35"/>
                    </a:cubicBezTo>
                    <a:cubicBezTo>
                      <a:pt x="1" y="38"/>
                      <a:pt x="0" y="41"/>
                      <a:pt x="0" y="44"/>
                    </a:cubicBezTo>
                    <a:cubicBezTo>
                      <a:pt x="0" y="49"/>
                      <a:pt x="0" y="54"/>
                      <a:pt x="0" y="59"/>
                    </a:cubicBezTo>
                    <a:cubicBezTo>
                      <a:pt x="0" y="72"/>
                      <a:pt x="0" y="84"/>
                      <a:pt x="0" y="96"/>
                    </a:cubicBezTo>
                    <a:cubicBezTo>
                      <a:pt x="0" y="109"/>
                      <a:pt x="0" y="121"/>
                      <a:pt x="0" y="133"/>
                    </a:cubicBezTo>
                    <a:cubicBezTo>
                      <a:pt x="0" y="136"/>
                      <a:pt x="0" y="139"/>
                      <a:pt x="0" y="141"/>
                    </a:cubicBezTo>
                    <a:cubicBezTo>
                      <a:pt x="0" y="144"/>
                      <a:pt x="0" y="146"/>
                      <a:pt x="0" y="148"/>
                    </a:cubicBezTo>
                    <a:cubicBezTo>
                      <a:pt x="1" y="143"/>
                      <a:pt x="2" y="138"/>
                      <a:pt x="4" y="134"/>
                    </a:cubicBezTo>
                    <a:cubicBezTo>
                      <a:pt x="5" y="132"/>
                      <a:pt x="6" y="131"/>
                      <a:pt x="7" y="129"/>
                    </a:cubicBezTo>
                    <a:cubicBezTo>
                      <a:pt x="8" y="127"/>
                      <a:pt x="10" y="126"/>
                      <a:pt x="11" y="124"/>
                    </a:cubicBezTo>
                    <a:cubicBezTo>
                      <a:pt x="13" y="123"/>
                      <a:pt x="14" y="121"/>
                      <a:pt x="16" y="120"/>
                    </a:cubicBezTo>
                    <a:cubicBezTo>
                      <a:pt x="22" y="116"/>
                      <a:pt x="28" y="113"/>
                      <a:pt x="34" y="111"/>
                    </a:cubicBezTo>
                    <a:cubicBezTo>
                      <a:pt x="36" y="110"/>
                      <a:pt x="39" y="110"/>
                      <a:pt x="41" y="109"/>
                    </a:cubicBezTo>
                    <a:cubicBezTo>
                      <a:pt x="62" y="103"/>
                      <a:pt x="84" y="105"/>
                      <a:pt x="106" y="105"/>
                    </a:cubicBezTo>
                    <a:cubicBezTo>
                      <a:pt x="107" y="105"/>
                      <a:pt x="109" y="105"/>
                      <a:pt x="111" y="105"/>
                    </a:cubicBezTo>
                    <a:cubicBezTo>
                      <a:pt x="131" y="105"/>
                      <a:pt x="148" y="105"/>
                      <a:pt x="148" y="105"/>
                    </a:cubicBezTo>
                    <a:lnTo>
                      <a:pt x="148" y="0"/>
                    </a:lnTo>
                    <a:close/>
                  </a:path>
                </a:pathLst>
              </a:custGeom>
              <a:solidFill>
                <a:schemeClr val="accent4"/>
              </a:solidFill>
              <a:ln w="57150">
                <a:solidFill>
                  <a:schemeClr val="bg1"/>
                </a:solidFill>
                <a:round/>
              </a:ln>
            </p:spPr>
            <p:txBody>
              <a:bodyPr anchor="ctr"/>
              <a:lstStyle/>
              <a:p>
                <a:pPr algn="ctr"/>
                <a:endParaRPr/>
              </a:p>
            </p:txBody>
          </p:sp>
          <p:sp>
            <p:nvSpPr>
              <p:cNvPr id="43" name="Freeform: Shape 55"/>
              <p:cNvSpPr/>
              <p:nvPr/>
            </p:nvSpPr>
            <p:spPr bwMode="auto">
              <a:xfrm>
                <a:off x="1733550" y="4092575"/>
                <a:ext cx="1951038" cy="346075"/>
              </a:xfrm>
              <a:custGeom>
                <a:avLst/>
                <a:gdLst/>
                <a:ahLst/>
                <a:cxnLst>
                  <a:cxn ang="0">
                    <a:pos x="517" y="87"/>
                  </a:cxn>
                  <a:cxn ang="0">
                    <a:pos x="113" y="87"/>
                  </a:cxn>
                  <a:cxn ang="0">
                    <a:pos x="109" y="87"/>
                  </a:cxn>
                  <a:cxn ang="0">
                    <a:pos x="85" y="88"/>
                  </a:cxn>
                  <a:cxn ang="0">
                    <a:pos x="65" y="87"/>
                  </a:cxn>
                  <a:cxn ang="0">
                    <a:pos x="59" y="87"/>
                  </a:cxn>
                  <a:cxn ang="0">
                    <a:pos x="55" y="87"/>
                  </a:cxn>
                  <a:cxn ang="0">
                    <a:pos x="48" y="86"/>
                  </a:cxn>
                  <a:cxn ang="0">
                    <a:pos x="20" y="77"/>
                  </a:cxn>
                  <a:cxn ang="0">
                    <a:pos x="5" y="58"/>
                  </a:cxn>
                  <a:cxn ang="0">
                    <a:pos x="6" y="36"/>
                  </a:cxn>
                  <a:cxn ang="0">
                    <a:pos x="18" y="19"/>
                  </a:cxn>
                  <a:cxn ang="0">
                    <a:pos x="22" y="16"/>
                  </a:cxn>
                  <a:cxn ang="0">
                    <a:pos x="28" y="13"/>
                  </a:cxn>
                  <a:cxn ang="0">
                    <a:pos x="41" y="8"/>
                  </a:cxn>
                  <a:cxn ang="0">
                    <a:pos x="69" y="4"/>
                  </a:cxn>
                  <a:cxn ang="0">
                    <a:pos x="97" y="3"/>
                  </a:cxn>
                  <a:cxn ang="0">
                    <a:pos x="147" y="4"/>
                  </a:cxn>
                  <a:cxn ang="0">
                    <a:pos x="147" y="1"/>
                  </a:cxn>
                  <a:cxn ang="0">
                    <a:pos x="90" y="0"/>
                  </a:cxn>
                  <a:cxn ang="0">
                    <a:pos x="62" y="1"/>
                  </a:cxn>
                  <a:cxn ang="0">
                    <a:pos x="34" y="7"/>
                  </a:cxn>
                  <a:cxn ang="0">
                    <a:pos x="22" y="13"/>
                  </a:cxn>
                  <a:cxn ang="0">
                    <a:pos x="13" y="20"/>
                  </a:cxn>
                  <a:cxn ang="0">
                    <a:pos x="2" y="38"/>
                  </a:cxn>
                  <a:cxn ang="0">
                    <a:pos x="3" y="61"/>
                  </a:cxn>
                  <a:cxn ang="0">
                    <a:pos x="20" y="81"/>
                  </a:cxn>
                  <a:cxn ang="0">
                    <a:pos x="49" y="90"/>
                  </a:cxn>
                  <a:cxn ang="0">
                    <a:pos x="52" y="90"/>
                  </a:cxn>
                  <a:cxn ang="0">
                    <a:pos x="56" y="90"/>
                  </a:cxn>
                  <a:cxn ang="0">
                    <a:pos x="61" y="91"/>
                  </a:cxn>
                  <a:cxn ang="0">
                    <a:pos x="66" y="91"/>
                  </a:cxn>
                  <a:cxn ang="0">
                    <a:pos x="70" y="91"/>
                  </a:cxn>
                  <a:cxn ang="0">
                    <a:pos x="73" y="91"/>
                  </a:cxn>
                  <a:cxn ang="0">
                    <a:pos x="77" y="91"/>
                  </a:cxn>
                  <a:cxn ang="0">
                    <a:pos x="108" y="91"/>
                  </a:cxn>
                  <a:cxn ang="0">
                    <a:pos x="112" y="91"/>
                  </a:cxn>
                  <a:cxn ang="0">
                    <a:pos x="517" y="91"/>
                  </a:cxn>
                  <a:cxn ang="0">
                    <a:pos x="517" y="87"/>
                  </a:cxn>
                </a:cxnLst>
                <a:rect l="0" t="0" r="r" b="b"/>
                <a:pathLst>
                  <a:path w="517" h="91">
                    <a:moveTo>
                      <a:pt x="517" y="87"/>
                    </a:moveTo>
                    <a:cubicBezTo>
                      <a:pt x="312" y="87"/>
                      <a:pt x="113" y="87"/>
                      <a:pt x="113" y="87"/>
                    </a:cubicBezTo>
                    <a:cubicBezTo>
                      <a:pt x="112" y="87"/>
                      <a:pt x="111" y="87"/>
                      <a:pt x="109" y="87"/>
                    </a:cubicBezTo>
                    <a:cubicBezTo>
                      <a:pt x="101" y="87"/>
                      <a:pt x="93" y="87"/>
                      <a:pt x="85" y="88"/>
                    </a:cubicBezTo>
                    <a:cubicBezTo>
                      <a:pt x="78" y="88"/>
                      <a:pt x="72" y="88"/>
                      <a:pt x="65" y="87"/>
                    </a:cubicBezTo>
                    <a:cubicBezTo>
                      <a:pt x="63" y="87"/>
                      <a:pt x="61" y="87"/>
                      <a:pt x="59" y="87"/>
                    </a:cubicBezTo>
                    <a:cubicBezTo>
                      <a:pt x="58" y="87"/>
                      <a:pt x="56" y="87"/>
                      <a:pt x="55" y="87"/>
                    </a:cubicBezTo>
                    <a:cubicBezTo>
                      <a:pt x="52" y="87"/>
                      <a:pt x="50" y="87"/>
                      <a:pt x="48" y="86"/>
                    </a:cubicBezTo>
                    <a:cubicBezTo>
                      <a:pt x="38" y="85"/>
                      <a:pt x="28" y="82"/>
                      <a:pt x="20" y="77"/>
                    </a:cubicBezTo>
                    <a:cubicBezTo>
                      <a:pt x="13" y="72"/>
                      <a:pt x="8" y="66"/>
                      <a:pt x="5" y="58"/>
                    </a:cubicBezTo>
                    <a:cubicBezTo>
                      <a:pt x="3" y="51"/>
                      <a:pt x="3" y="43"/>
                      <a:pt x="6" y="36"/>
                    </a:cubicBezTo>
                    <a:cubicBezTo>
                      <a:pt x="8" y="29"/>
                      <a:pt x="13" y="24"/>
                      <a:pt x="18" y="19"/>
                    </a:cubicBezTo>
                    <a:cubicBezTo>
                      <a:pt x="19" y="18"/>
                      <a:pt x="21" y="17"/>
                      <a:pt x="22" y="16"/>
                    </a:cubicBezTo>
                    <a:cubicBezTo>
                      <a:pt x="24" y="15"/>
                      <a:pt x="26" y="14"/>
                      <a:pt x="28" y="13"/>
                    </a:cubicBezTo>
                    <a:cubicBezTo>
                      <a:pt x="32" y="11"/>
                      <a:pt x="36" y="9"/>
                      <a:pt x="41" y="8"/>
                    </a:cubicBezTo>
                    <a:cubicBezTo>
                      <a:pt x="50" y="5"/>
                      <a:pt x="59" y="4"/>
                      <a:pt x="69" y="4"/>
                    </a:cubicBezTo>
                    <a:cubicBezTo>
                      <a:pt x="78" y="3"/>
                      <a:pt x="88" y="3"/>
                      <a:pt x="97" y="3"/>
                    </a:cubicBezTo>
                    <a:cubicBezTo>
                      <a:pt x="114" y="3"/>
                      <a:pt x="131" y="3"/>
                      <a:pt x="147" y="4"/>
                    </a:cubicBezTo>
                    <a:cubicBezTo>
                      <a:pt x="149" y="4"/>
                      <a:pt x="149" y="1"/>
                      <a:pt x="147" y="1"/>
                    </a:cubicBezTo>
                    <a:cubicBezTo>
                      <a:pt x="128" y="0"/>
                      <a:pt x="109" y="0"/>
                      <a:pt x="90" y="0"/>
                    </a:cubicBezTo>
                    <a:cubicBezTo>
                      <a:pt x="81" y="0"/>
                      <a:pt x="71" y="0"/>
                      <a:pt x="62" y="1"/>
                    </a:cubicBezTo>
                    <a:cubicBezTo>
                      <a:pt x="52" y="2"/>
                      <a:pt x="43" y="3"/>
                      <a:pt x="34" y="7"/>
                    </a:cubicBezTo>
                    <a:cubicBezTo>
                      <a:pt x="30" y="8"/>
                      <a:pt x="25" y="10"/>
                      <a:pt x="22" y="13"/>
                    </a:cubicBezTo>
                    <a:cubicBezTo>
                      <a:pt x="18" y="15"/>
                      <a:pt x="15" y="17"/>
                      <a:pt x="13" y="20"/>
                    </a:cubicBezTo>
                    <a:cubicBezTo>
                      <a:pt x="7" y="25"/>
                      <a:pt x="3" y="31"/>
                      <a:pt x="2" y="38"/>
                    </a:cubicBezTo>
                    <a:cubicBezTo>
                      <a:pt x="0" y="46"/>
                      <a:pt x="0" y="54"/>
                      <a:pt x="3" y="61"/>
                    </a:cubicBezTo>
                    <a:cubicBezTo>
                      <a:pt x="6" y="69"/>
                      <a:pt x="12" y="76"/>
                      <a:pt x="20" y="81"/>
                    </a:cubicBezTo>
                    <a:cubicBezTo>
                      <a:pt x="28" y="86"/>
                      <a:pt x="38" y="89"/>
                      <a:pt x="49" y="90"/>
                    </a:cubicBezTo>
                    <a:cubicBezTo>
                      <a:pt x="50" y="90"/>
                      <a:pt x="51" y="90"/>
                      <a:pt x="52" y="90"/>
                    </a:cubicBezTo>
                    <a:cubicBezTo>
                      <a:pt x="54" y="90"/>
                      <a:pt x="55" y="90"/>
                      <a:pt x="56" y="90"/>
                    </a:cubicBezTo>
                    <a:cubicBezTo>
                      <a:pt x="58" y="91"/>
                      <a:pt x="60" y="91"/>
                      <a:pt x="61" y="91"/>
                    </a:cubicBezTo>
                    <a:cubicBezTo>
                      <a:pt x="63" y="91"/>
                      <a:pt x="64" y="91"/>
                      <a:pt x="66" y="91"/>
                    </a:cubicBezTo>
                    <a:cubicBezTo>
                      <a:pt x="67" y="91"/>
                      <a:pt x="68" y="91"/>
                      <a:pt x="70" y="91"/>
                    </a:cubicBezTo>
                    <a:cubicBezTo>
                      <a:pt x="71" y="91"/>
                      <a:pt x="72" y="91"/>
                      <a:pt x="73" y="91"/>
                    </a:cubicBezTo>
                    <a:cubicBezTo>
                      <a:pt x="74" y="91"/>
                      <a:pt x="75" y="91"/>
                      <a:pt x="77" y="91"/>
                    </a:cubicBezTo>
                    <a:cubicBezTo>
                      <a:pt x="87" y="91"/>
                      <a:pt x="98" y="91"/>
                      <a:pt x="108" y="91"/>
                    </a:cubicBezTo>
                    <a:cubicBezTo>
                      <a:pt x="110" y="91"/>
                      <a:pt x="111" y="91"/>
                      <a:pt x="112" y="91"/>
                    </a:cubicBezTo>
                    <a:cubicBezTo>
                      <a:pt x="112" y="91"/>
                      <a:pt x="311" y="91"/>
                      <a:pt x="517" y="91"/>
                    </a:cubicBezTo>
                    <a:lnTo>
                      <a:pt x="517" y="87"/>
                    </a:lnTo>
                    <a:close/>
                  </a:path>
                </a:pathLst>
              </a:custGeom>
              <a:solidFill>
                <a:schemeClr val="bg1"/>
              </a:solidFill>
              <a:ln w="57150">
                <a:solidFill>
                  <a:schemeClr val="bg1"/>
                </a:solidFill>
                <a:round/>
              </a:ln>
            </p:spPr>
            <p:txBody>
              <a:bodyPr anchor="ctr"/>
              <a:lstStyle/>
              <a:p>
                <a:pPr algn="ctr"/>
                <a:endParaRPr/>
              </a:p>
            </p:txBody>
          </p:sp>
        </p:grpSp>
        <p:sp>
          <p:nvSpPr>
            <p:cNvPr id="16" name="Freeform: Shape 56">
              <a:hlinkClick r:id="rId10" action="ppaction://hlinksldjump"/>
            </p:cNvPr>
            <p:cNvSpPr/>
            <p:nvPr/>
          </p:nvSpPr>
          <p:spPr bwMode="auto">
            <a:xfrm flipH="1">
              <a:off x="5884749" y="5645698"/>
              <a:ext cx="299984" cy="302736"/>
            </a:xfrm>
            <a:custGeom>
              <a:avLst/>
              <a:gdLst/>
              <a:ahLst/>
              <a:cxnLst>
                <a:cxn ang="0">
                  <a:pos x="0" y="0"/>
                </a:cxn>
                <a:cxn ang="0">
                  <a:pos x="0" y="46"/>
                </a:cxn>
                <a:cxn ang="0">
                  <a:pos x="46" y="46"/>
                </a:cxn>
                <a:cxn ang="0">
                  <a:pos x="46" y="0"/>
                </a:cxn>
                <a:cxn ang="0">
                  <a:pos x="0" y="0"/>
                </a:cxn>
                <a:cxn ang="0">
                  <a:pos x="38" y="28"/>
                </a:cxn>
                <a:cxn ang="0">
                  <a:pos x="19" y="28"/>
                </a:cxn>
                <a:cxn ang="0">
                  <a:pos x="26" y="36"/>
                </a:cxn>
                <a:cxn ang="0">
                  <a:pos x="20" y="42"/>
                </a:cxn>
                <a:cxn ang="0">
                  <a:pos x="5" y="27"/>
                </a:cxn>
                <a:cxn ang="0">
                  <a:pos x="4" y="24"/>
                </a:cxn>
                <a:cxn ang="0">
                  <a:pos x="5" y="21"/>
                </a:cxn>
                <a:cxn ang="0">
                  <a:pos x="20" y="6"/>
                </a:cxn>
                <a:cxn ang="0">
                  <a:pos x="26" y="12"/>
                </a:cxn>
                <a:cxn ang="0">
                  <a:pos x="19" y="19"/>
                </a:cxn>
                <a:cxn ang="0">
                  <a:pos x="38" y="19"/>
                </a:cxn>
                <a:cxn ang="0">
                  <a:pos x="38" y="28"/>
                </a:cxn>
              </a:cxnLst>
              <a:rect l="0" t="0" r="r" b="b"/>
              <a:pathLst>
                <a:path w="46" h="46">
                  <a:moveTo>
                    <a:pt x="0" y="0"/>
                  </a:moveTo>
                  <a:cubicBezTo>
                    <a:pt x="0" y="46"/>
                    <a:pt x="0" y="46"/>
                    <a:pt x="0" y="46"/>
                  </a:cubicBezTo>
                  <a:cubicBezTo>
                    <a:pt x="46" y="46"/>
                    <a:pt x="46" y="46"/>
                    <a:pt x="46" y="46"/>
                  </a:cubicBezTo>
                  <a:cubicBezTo>
                    <a:pt x="46" y="0"/>
                    <a:pt x="46" y="0"/>
                    <a:pt x="46" y="0"/>
                  </a:cubicBezTo>
                  <a:lnTo>
                    <a:pt x="0" y="0"/>
                  </a:lnTo>
                  <a:close/>
                  <a:moveTo>
                    <a:pt x="38" y="28"/>
                  </a:moveTo>
                  <a:cubicBezTo>
                    <a:pt x="19" y="28"/>
                    <a:pt x="19" y="28"/>
                    <a:pt x="19" y="28"/>
                  </a:cubicBezTo>
                  <a:cubicBezTo>
                    <a:pt x="21" y="31"/>
                    <a:pt x="24" y="33"/>
                    <a:pt x="26" y="36"/>
                  </a:cubicBezTo>
                  <a:cubicBezTo>
                    <a:pt x="30" y="40"/>
                    <a:pt x="24" y="46"/>
                    <a:pt x="20" y="42"/>
                  </a:cubicBezTo>
                  <a:cubicBezTo>
                    <a:pt x="15" y="37"/>
                    <a:pt x="10" y="32"/>
                    <a:pt x="5" y="27"/>
                  </a:cubicBezTo>
                  <a:cubicBezTo>
                    <a:pt x="4" y="26"/>
                    <a:pt x="4" y="25"/>
                    <a:pt x="4" y="24"/>
                  </a:cubicBezTo>
                  <a:cubicBezTo>
                    <a:pt x="4" y="23"/>
                    <a:pt x="4" y="22"/>
                    <a:pt x="5" y="21"/>
                  </a:cubicBezTo>
                  <a:cubicBezTo>
                    <a:pt x="10" y="16"/>
                    <a:pt x="15" y="11"/>
                    <a:pt x="20" y="6"/>
                  </a:cubicBezTo>
                  <a:cubicBezTo>
                    <a:pt x="24" y="2"/>
                    <a:pt x="30" y="8"/>
                    <a:pt x="26" y="12"/>
                  </a:cubicBezTo>
                  <a:cubicBezTo>
                    <a:pt x="24" y="14"/>
                    <a:pt x="21" y="17"/>
                    <a:pt x="19" y="19"/>
                  </a:cubicBezTo>
                  <a:cubicBezTo>
                    <a:pt x="38" y="19"/>
                    <a:pt x="38" y="19"/>
                    <a:pt x="38" y="19"/>
                  </a:cubicBezTo>
                  <a:cubicBezTo>
                    <a:pt x="44" y="19"/>
                    <a:pt x="44" y="28"/>
                    <a:pt x="38" y="28"/>
                  </a:cubicBezTo>
                  <a:close/>
                </a:path>
              </a:pathLst>
            </a:custGeom>
            <a:solidFill>
              <a:srgbClr val="FFFFFF"/>
            </a:solidFill>
            <a:ln w="9525">
              <a:noFill/>
              <a:round/>
            </a:ln>
          </p:spPr>
          <p:txBody>
            <a:bodyPr anchor="ctr"/>
            <a:lstStyle/>
            <a:p>
              <a:pPr algn="ctr"/>
              <a:endParaRPr/>
            </a:p>
          </p:txBody>
        </p:sp>
        <p:sp>
          <p:nvSpPr>
            <p:cNvPr id="17" name="TextBox 57"/>
            <p:cNvSpPr txBox="1"/>
            <p:nvPr/>
          </p:nvSpPr>
          <p:spPr>
            <a:xfrm>
              <a:off x="3254743" y="4740243"/>
              <a:ext cx="412292" cy="338554"/>
            </a:xfrm>
            <a:prstGeom prst="rect">
              <a:avLst/>
            </a:prstGeom>
            <a:noFill/>
          </p:spPr>
          <p:txBody>
            <a:bodyPr wrap="none">
              <a:normAutofit/>
            </a:bodyPr>
            <a:lstStyle/>
            <a:p>
              <a:pPr algn="ctr"/>
              <a:r>
                <a:rPr lang="en-US" sz="1600" b="1">
                  <a:solidFill>
                    <a:schemeClr val="bg1"/>
                  </a:solidFill>
                </a:rPr>
                <a:t>04</a:t>
              </a:r>
            </a:p>
          </p:txBody>
        </p:sp>
        <p:grpSp>
          <p:nvGrpSpPr>
            <p:cNvPr id="21" name="Group 66"/>
            <p:cNvGrpSpPr/>
            <p:nvPr/>
          </p:nvGrpSpPr>
          <p:grpSpPr>
            <a:xfrm>
              <a:off x="6330596" y="5074365"/>
              <a:ext cx="3057283" cy="818210"/>
              <a:chOff x="1415480" y="1651350"/>
              <a:chExt cx="3057283" cy="818210"/>
            </a:xfrm>
          </p:grpSpPr>
          <p:sp>
            <p:nvSpPr>
              <p:cNvPr id="33" name="TextBox 67"/>
              <p:cNvSpPr txBox="1"/>
              <p:nvPr/>
            </p:nvSpPr>
            <p:spPr bwMode="auto">
              <a:xfrm>
                <a:off x="1415480" y="1651350"/>
                <a:ext cx="2913191" cy="309958"/>
              </a:xfrm>
              <a:prstGeom prst="rect">
                <a:avLst/>
              </a:prstGeom>
              <a:noFill/>
            </p:spPr>
            <p:txBody>
              <a:bodyPr wrap="none" lIns="540000" tIns="0" rIns="0" bIns="0" anchor="ctr" anchorCtr="0">
                <a:normAutofit/>
              </a:bodyPr>
              <a:lstStyle/>
              <a:p>
                <a:pPr algn="l" latinLnBrk="0"/>
                <a:endParaRPr lang="zh-CN" altLang="en-US" sz="1400" dirty="0">
                  <a:solidFill>
                    <a:schemeClr val="accent4">
                      <a:lumMod val="100000"/>
                    </a:schemeClr>
                  </a:solidFill>
                  <a:effectLst/>
                </a:endParaRPr>
              </a:p>
            </p:txBody>
          </p:sp>
          <p:sp>
            <p:nvSpPr>
              <p:cNvPr id="34" name="TextBox 68"/>
              <p:cNvSpPr txBox="1"/>
              <p:nvPr/>
            </p:nvSpPr>
            <p:spPr bwMode="auto">
              <a:xfrm>
                <a:off x="1559572" y="1913381"/>
                <a:ext cx="2913191" cy="556179"/>
              </a:xfrm>
              <a:prstGeom prst="rect">
                <a:avLst/>
              </a:prstGeom>
              <a:noFill/>
            </p:spPr>
            <p:txBody>
              <a:bodyPr wrap="square" lIns="540000" tIns="0" rIns="0" bIns="0" anchor="ctr" anchorCtr="0">
                <a:noAutofit/>
              </a:bodyPr>
              <a:lstStyle/>
              <a:p>
                <a:pPr algn="l" latinLnBrk="0">
                  <a:lnSpc>
                    <a:spcPct val="120000"/>
                  </a:lnSpc>
                </a:pPr>
                <a:r>
                  <a:rPr lang="zh-CN" altLang="en-US" sz="2400" b="0" dirty="0">
                    <a:solidFill>
                      <a:schemeClr val="tx1"/>
                    </a:solidFill>
                    <a:effectLst/>
                    <a:latin typeface="Kaiti SC" panose="02010600040101010101" pitchFamily="2" charset="-122"/>
                    <a:ea typeface="Kaiti SC" panose="02010600040101010101" pitchFamily="2" charset="-122"/>
                  </a:rPr>
                  <a:t>进入</a:t>
                </a:r>
                <a:r>
                  <a:rPr lang="en-US" altLang="zh-CN" sz="2400" b="0" dirty="0">
                    <a:solidFill>
                      <a:schemeClr val="tx1"/>
                    </a:solidFill>
                    <a:effectLst/>
                    <a:latin typeface="Kaiti SC" panose="02010600040101010101" pitchFamily="2" charset="-122"/>
                    <a:ea typeface="Kaiti SC" panose="02010600040101010101" pitchFamily="2" charset="-122"/>
                  </a:rPr>
                  <a:t>4.5</a:t>
                </a:r>
                <a:r>
                  <a:rPr lang="zh-CN" altLang="en-US" sz="2400" b="0" dirty="0">
                    <a:solidFill>
                      <a:schemeClr val="tx1"/>
                    </a:solidFill>
                    <a:effectLst/>
                    <a:latin typeface="Kaiti SC" panose="02010600040101010101" pitchFamily="2" charset="-122"/>
                    <a:ea typeface="Kaiti SC" panose="02010600040101010101" pitchFamily="2" charset="-122"/>
                  </a:rPr>
                  <a:t>层</a:t>
                </a:r>
                <a:endParaRPr sz="2400" b="0" dirty="0">
                  <a:solidFill>
                    <a:schemeClr val="tx1"/>
                  </a:solidFill>
                  <a:effectLst/>
                  <a:latin typeface="Kaiti SC" panose="02010600040101010101" pitchFamily="2" charset="-122"/>
                  <a:ea typeface="Kaiti SC" panose="02010600040101010101" pitchFamily="2" charset="-122"/>
                </a:endParaRPr>
              </a:p>
            </p:txBody>
          </p:sp>
        </p:grpSp>
        <p:grpSp>
          <p:nvGrpSpPr>
            <p:cNvPr id="26" name="Group 8"/>
            <p:cNvGrpSpPr/>
            <p:nvPr/>
          </p:nvGrpSpPr>
          <p:grpSpPr>
            <a:xfrm>
              <a:off x="3922474" y="4964271"/>
              <a:ext cx="2035206" cy="1019983"/>
              <a:chOff x="1885685" y="4934802"/>
              <a:chExt cx="2035206" cy="1019983"/>
            </a:xfrm>
          </p:grpSpPr>
          <p:sp>
            <p:nvSpPr>
              <p:cNvPr id="27" name="TextBox 77"/>
              <p:cNvSpPr txBox="1"/>
              <p:nvPr/>
            </p:nvSpPr>
            <p:spPr bwMode="auto">
              <a:xfrm>
                <a:off x="1885685" y="4934802"/>
                <a:ext cx="1962275" cy="409755"/>
              </a:xfrm>
              <a:prstGeom prst="rect">
                <a:avLst/>
              </a:prstGeom>
              <a:noFill/>
            </p:spPr>
            <p:txBody>
              <a:bodyPr wrap="none" lIns="216000" tIns="0" rIns="0" bIns="0" anchor="ctr" anchorCtr="0">
                <a:normAutofit/>
              </a:bodyPr>
              <a:lstStyle/>
              <a:p>
                <a:pPr algn="l" latinLnBrk="0"/>
                <a:endParaRPr lang="zh-CN" altLang="en-US" sz="1400" dirty="0">
                  <a:solidFill>
                    <a:schemeClr val="bg1"/>
                  </a:solidFill>
                  <a:effectLst/>
                </a:endParaRPr>
              </a:p>
            </p:txBody>
          </p:sp>
          <p:sp>
            <p:nvSpPr>
              <p:cNvPr id="28" name="TextBox 78"/>
              <p:cNvSpPr txBox="1"/>
              <p:nvPr/>
            </p:nvSpPr>
            <p:spPr bwMode="auto">
              <a:xfrm>
                <a:off x="1958616" y="5215249"/>
                <a:ext cx="1962275" cy="739536"/>
              </a:xfrm>
              <a:prstGeom prst="rect">
                <a:avLst/>
              </a:prstGeom>
              <a:noFill/>
            </p:spPr>
            <p:txBody>
              <a:bodyPr wrap="square" lIns="216000" tIns="0" rIns="216000" bIns="0" anchor="t" anchorCtr="1">
                <a:normAutofit/>
              </a:bodyPr>
              <a:lstStyle/>
              <a:p>
                <a:pPr>
                  <a:defRPr/>
                </a:pP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4.</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小的突破</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3" name="标题 4"/>
          <p:cNvSpPr txBox="1"/>
          <p:nvPr/>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关于估值</a:t>
            </a:r>
          </a:p>
        </p:txBody>
      </p:sp>
    </p:spTree>
  </p:cSld>
  <p:clrMapOvr>
    <a:masterClrMapping/>
  </p:clrMapOvr>
  <mc:AlternateContent xmlns:mc="http://schemas.openxmlformats.org/markup-compatibility/2006" xmlns:p14="http://schemas.microsoft.com/office/powerpoint/2010/main">
    <mc:Choice Requires="p14">
      <p:transition spd="slow" p14:dur="1600" advClick="0" advTm="5000">
        <p14:prism isInverted="1"/>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2000"/>
                            </p:stCondLst>
                            <p:childTnLst>
                              <p:par>
                                <p:cTn id="5" presetID="3"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par>
                          <p:cTn id="8" fill="hold">
                            <p:stCondLst>
                              <p:cond delay="2500"/>
                            </p:stCondLst>
                            <p:childTnLst>
                              <p:par>
                                <p:cTn id="9" presetID="23" presetClass="entr" presetSubtype="16" fill="hold" nodeType="afterEffect">
                                  <p:stCondLst>
                                    <p:cond delay="0"/>
                                  </p:stCondLst>
                                  <p:childTnLst>
                                    <p:set>
                                      <p:cBhvr>
                                        <p:cTn id="10" dur="1" fill="hold">
                                          <p:stCondLst>
                                            <p:cond delay="0"/>
                                          </p:stCondLst>
                                        </p:cTn>
                                        <p:tgtEl>
                                          <p:spTgt spid="52"/>
                                        </p:tgtEl>
                                        <p:attrNameLst>
                                          <p:attrName>style.visibility</p:attrName>
                                        </p:attrNameLst>
                                      </p:cBhvr>
                                      <p:to>
                                        <p:strVal val="visible"/>
                                      </p:to>
                                    </p:set>
                                    <p:anim calcmode="lin" valueType="num">
                                      <p:cBhvr>
                                        <p:cTn id="11" dur="500" fill="hold"/>
                                        <p:tgtEl>
                                          <p:spTgt spid="52"/>
                                        </p:tgtEl>
                                        <p:attrNameLst>
                                          <p:attrName>ppt_w</p:attrName>
                                        </p:attrNameLst>
                                      </p:cBhvr>
                                      <p:tavLst>
                                        <p:tav tm="0">
                                          <p:val>
                                            <p:fltVal val="0"/>
                                          </p:val>
                                        </p:tav>
                                        <p:tav tm="100000">
                                          <p:val>
                                            <p:strVal val="#ppt_w"/>
                                          </p:val>
                                        </p:tav>
                                      </p:tavLst>
                                    </p:anim>
                                    <p:anim calcmode="lin" valueType="num">
                                      <p:cBhvr>
                                        <p:cTn id="12" dur="500" fill="hold"/>
                                        <p:tgtEl>
                                          <p:spTgt spid="52"/>
                                        </p:tgtEl>
                                        <p:attrNameLst>
                                          <p:attrName>ppt_h</p:attrName>
                                        </p:attrNameLst>
                                      </p:cBhvr>
                                      <p:tavLst>
                                        <p:tav tm="0">
                                          <p:val>
                                            <p:fltVal val="0"/>
                                          </p:val>
                                        </p:tav>
                                        <p:tav tm="100000">
                                          <p:val>
                                            <p:strVal val="#ppt_h"/>
                                          </p:val>
                                        </p:tav>
                                      </p:tavLst>
                                    </p:anim>
                                  </p:childTnLst>
                                </p:cTn>
                              </p:par>
                            </p:childTnLst>
                          </p:cTn>
                        </p:par>
                        <p:par>
                          <p:cTn id="13" fill="hold">
                            <p:stCondLst>
                              <p:cond delay="3000"/>
                            </p:stCondLst>
                            <p:childTnLst>
                              <p:par>
                                <p:cTn id="14" presetID="23" presetClass="entr" presetSubtype="16" fill="hold" nodeType="afterEffect">
                                  <p:stCondLst>
                                    <p:cond delay="0"/>
                                  </p:stCondLst>
                                  <p:childTnLst>
                                    <p:set>
                                      <p:cBhvr>
                                        <p:cTn id="15" dur="1" fill="hold">
                                          <p:stCondLst>
                                            <p:cond delay="0"/>
                                          </p:stCondLst>
                                        </p:cTn>
                                        <p:tgtEl>
                                          <p:spTgt spid="51"/>
                                        </p:tgtEl>
                                        <p:attrNameLst>
                                          <p:attrName>style.visibility</p:attrName>
                                        </p:attrNameLst>
                                      </p:cBhvr>
                                      <p:to>
                                        <p:strVal val="visible"/>
                                      </p:to>
                                    </p:set>
                                    <p:anim calcmode="lin" valueType="num">
                                      <p:cBhvr>
                                        <p:cTn id="16" dur="500" fill="hold"/>
                                        <p:tgtEl>
                                          <p:spTgt spid="51"/>
                                        </p:tgtEl>
                                        <p:attrNameLst>
                                          <p:attrName>ppt_w</p:attrName>
                                        </p:attrNameLst>
                                      </p:cBhvr>
                                      <p:tavLst>
                                        <p:tav tm="0">
                                          <p:val>
                                            <p:fltVal val="0"/>
                                          </p:val>
                                        </p:tav>
                                        <p:tav tm="100000">
                                          <p:val>
                                            <p:strVal val="#ppt_w"/>
                                          </p:val>
                                        </p:tav>
                                      </p:tavLst>
                                    </p:anim>
                                    <p:anim calcmode="lin" valueType="num">
                                      <p:cBhvr>
                                        <p:cTn id="17" dur="500" fill="hold"/>
                                        <p:tgtEl>
                                          <p:spTgt spid="51"/>
                                        </p:tgtEl>
                                        <p:attrNameLst>
                                          <p:attrName>ppt_h</p:attrName>
                                        </p:attrNameLst>
                                      </p:cBhvr>
                                      <p:tavLst>
                                        <p:tav tm="0">
                                          <p:val>
                                            <p:fltVal val="0"/>
                                          </p:val>
                                        </p:tav>
                                        <p:tav tm="100000">
                                          <p:val>
                                            <p:strVal val="#ppt_h"/>
                                          </p:val>
                                        </p:tav>
                                      </p:tavLst>
                                    </p:anim>
                                  </p:childTnLst>
                                </p:cTn>
                              </p:par>
                            </p:childTnLst>
                          </p:cTn>
                        </p:par>
                        <p:par>
                          <p:cTn id="18" fill="hold">
                            <p:stCondLst>
                              <p:cond delay="3500"/>
                            </p:stCondLst>
                            <p:childTnLst>
                              <p:par>
                                <p:cTn id="19" presetID="23" presetClass="entr" presetSubtype="16" fill="hold" nodeType="afterEffect">
                                  <p:stCondLst>
                                    <p:cond delay="0"/>
                                  </p:stCondLst>
                                  <p:childTnLst>
                                    <p:set>
                                      <p:cBhvr>
                                        <p:cTn id="20" dur="1" fill="hold">
                                          <p:stCondLst>
                                            <p:cond delay="0"/>
                                          </p:stCondLst>
                                        </p:cTn>
                                        <p:tgtEl>
                                          <p:spTgt spid="50"/>
                                        </p:tgtEl>
                                        <p:attrNameLst>
                                          <p:attrName>style.visibility</p:attrName>
                                        </p:attrNameLst>
                                      </p:cBhvr>
                                      <p:to>
                                        <p:strVal val="visible"/>
                                      </p:to>
                                    </p:set>
                                    <p:anim calcmode="lin" valueType="num">
                                      <p:cBhvr>
                                        <p:cTn id="21" dur="500" fill="hold"/>
                                        <p:tgtEl>
                                          <p:spTgt spid="50"/>
                                        </p:tgtEl>
                                        <p:attrNameLst>
                                          <p:attrName>ppt_w</p:attrName>
                                        </p:attrNameLst>
                                      </p:cBhvr>
                                      <p:tavLst>
                                        <p:tav tm="0">
                                          <p:val>
                                            <p:fltVal val="0"/>
                                          </p:val>
                                        </p:tav>
                                        <p:tav tm="100000">
                                          <p:val>
                                            <p:strVal val="#ppt_w"/>
                                          </p:val>
                                        </p:tav>
                                      </p:tavLst>
                                    </p:anim>
                                    <p:anim calcmode="lin" valueType="num">
                                      <p:cBhvr>
                                        <p:cTn id="22" dur="500" fill="hold"/>
                                        <p:tgtEl>
                                          <p:spTgt spid="50"/>
                                        </p:tgtEl>
                                        <p:attrNameLst>
                                          <p:attrName>ppt_h</p:attrName>
                                        </p:attrNameLst>
                                      </p:cBhvr>
                                      <p:tavLst>
                                        <p:tav tm="0">
                                          <p:val>
                                            <p:fltVal val="0"/>
                                          </p:val>
                                        </p:tav>
                                        <p:tav tm="100000">
                                          <p:val>
                                            <p:strVal val="#ppt_h"/>
                                          </p:val>
                                        </p:tav>
                                      </p:tavLst>
                                    </p:anim>
                                  </p:childTnLst>
                                </p:cTn>
                              </p:par>
                            </p:childTnLst>
                          </p:cTn>
                        </p:par>
                        <p:par>
                          <p:cTn id="23" fill="hold">
                            <p:stCondLst>
                              <p:cond delay="4000"/>
                            </p:stCondLst>
                            <p:childTnLst>
                              <p:par>
                                <p:cTn id="24" presetID="23" presetClass="entr" presetSubtype="16"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p:cTn id="26" dur="500" fill="hold"/>
                                        <p:tgtEl>
                                          <p:spTgt spid="2"/>
                                        </p:tgtEl>
                                        <p:attrNameLst>
                                          <p:attrName>ppt_w</p:attrName>
                                        </p:attrNameLst>
                                      </p:cBhvr>
                                      <p:tavLst>
                                        <p:tav tm="0">
                                          <p:val>
                                            <p:fltVal val="0"/>
                                          </p:val>
                                        </p:tav>
                                        <p:tav tm="100000">
                                          <p:val>
                                            <p:strVal val="#ppt_w"/>
                                          </p:val>
                                        </p:tav>
                                      </p:tavLst>
                                    </p:anim>
                                    <p:anim calcmode="lin" valueType="num">
                                      <p:cBhvr>
                                        <p:cTn id="27" dur="500" fill="hold"/>
                                        <p:tgtEl>
                                          <p:spTgt spid="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bwMode="auto">
          <a:xfrm>
            <a:off x="5507038" y="1052513"/>
            <a:ext cx="11779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最初估值</a:t>
            </a:r>
          </a:p>
        </p:txBody>
      </p:sp>
      <p:pic>
        <p:nvPicPr>
          <p:cNvPr id="21" name="图片 20">
            <a:extLst>
              <a:ext uri="{FF2B5EF4-FFF2-40B4-BE49-F238E27FC236}">
                <a16:creationId xmlns:a16="http://schemas.microsoft.com/office/drawing/2014/main" id="{3CC81A42-CDCD-1243-BFD6-5BE8329277B9}"/>
              </a:ext>
            </a:extLst>
          </p:cNvPr>
          <p:cNvPicPr>
            <a:picLocks noChangeAspect="1"/>
          </p:cNvPicPr>
          <p:nvPr/>
        </p:nvPicPr>
        <p:blipFill>
          <a:blip r:embed="rId3"/>
          <a:stretch>
            <a:fillRect/>
          </a:stretch>
        </p:blipFill>
        <p:spPr>
          <a:xfrm>
            <a:off x="783072" y="2339926"/>
            <a:ext cx="5254703" cy="2569698"/>
          </a:xfrm>
          <a:prstGeom prst="rect">
            <a:avLst/>
          </a:prstGeom>
        </p:spPr>
      </p:pic>
      <p:sp>
        <p:nvSpPr>
          <p:cNvPr id="22" name="文本框 21">
            <a:extLst>
              <a:ext uri="{FF2B5EF4-FFF2-40B4-BE49-F238E27FC236}">
                <a16:creationId xmlns:a16="http://schemas.microsoft.com/office/drawing/2014/main" id="{2C2FD7E0-57FD-7A4F-BD54-6850DB78BF0E}"/>
              </a:ext>
            </a:extLst>
          </p:cNvPr>
          <p:cNvSpPr txBox="1"/>
          <p:nvPr/>
        </p:nvSpPr>
        <p:spPr>
          <a:xfrm>
            <a:off x="7255169" y="2256590"/>
            <a:ext cx="3432516" cy="2653034"/>
          </a:xfrm>
          <a:prstGeom prst="rect">
            <a:avLst/>
          </a:prstGeom>
          <a:noFill/>
        </p:spPr>
        <p:txBody>
          <a:bodyPr wrap="square" rtlCol="0" anchor="ctr">
            <a:spAutoFit/>
          </a:bodyPr>
          <a:lstStyle/>
          <a:p>
            <a:pPr>
              <a:lnSpc>
                <a:spcPct val="120000"/>
              </a:lnSpc>
            </a:pP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考虑到挑夹棋的胜负判定是</a:t>
            </a: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120</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回合内看哪一方的棋子数量多，所以选择按棋子数进行最初估值</a:t>
            </a:r>
          </a:p>
        </p:txBody>
      </p:sp>
    </p:spTree>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p:cTn id="11" dur="1000" fill="hold"/>
                                        <p:tgtEl>
                                          <p:spTgt spid="21"/>
                                        </p:tgtEl>
                                        <p:attrNameLst>
                                          <p:attrName>ppt_w</p:attrName>
                                        </p:attrNameLst>
                                      </p:cBhvr>
                                      <p:tavLst>
                                        <p:tav tm="0">
                                          <p:val>
                                            <p:strVal val="#ppt_w*0.70"/>
                                          </p:val>
                                        </p:tav>
                                        <p:tav tm="100000">
                                          <p:val>
                                            <p:strVal val="#ppt_w"/>
                                          </p:val>
                                        </p:tav>
                                      </p:tavLst>
                                    </p:anim>
                                    <p:anim calcmode="lin" valueType="num">
                                      <p:cBhvr>
                                        <p:cTn id="12" dur="1000" fill="hold"/>
                                        <p:tgtEl>
                                          <p:spTgt spid="21"/>
                                        </p:tgtEl>
                                        <p:attrNameLst>
                                          <p:attrName>ppt_h</p:attrName>
                                        </p:attrNameLst>
                                      </p:cBhvr>
                                      <p:tavLst>
                                        <p:tav tm="0">
                                          <p:val>
                                            <p:strVal val="#ppt_h"/>
                                          </p:val>
                                        </p:tav>
                                        <p:tav tm="100000">
                                          <p:val>
                                            <p:strVal val="#ppt_h"/>
                                          </p:val>
                                        </p:tav>
                                      </p:tavLst>
                                    </p:anim>
                                    <p:animEffect transition="in" filter="fade">
                                      <p:cBhvr>
                                        <p:cTn id="13" dur="1000"/>
                                        <p:tgtEl>
                                          <p:spTgt spid="21"/>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1000"/>
                                        <p:tgtEl>
                                          <p:spTgt spid="22"/>
                                        </p:tgtEl>
                                      </p:cBhvr>
                                    </p:animEffect>
                                    <p:anim calcmode="lin" valueType="num">
                                      <p:cBhvr>
                                        <p:cTn id="19" dur="1000" fill="hold"/>
                                        <p:tgtEl>
                                          <p:spTgt spid="22"/>
                                        </p:tgtEl>
                                        <p:attrNameLst>
                                          <p:attrName>ppt_x</p:attrName>
                                        </p:attrNameLst>
                                      </p:cBhvr>
                                      <p:tavLst>
                                        <p:tav tm="0">
                                          <p:val>
                                            <p:strVal val="#ppt_x"/>
                                          </p:val>
                                        </p:tav>
                                        <p:tav tm="100000">
                                          <p:val>
                                            <p:strVal val="#ppt_x"/>
                                          </p:val>
                                        </p:tav>
                                      </p:tavLst>
                                    </p:anim>
                                    <p:anim calcmode="lin" valueType="num">
                                      <p:cBhvr>
                                        <p:cTn id="20"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bwMode="auto">
          <a:xfrm>
            <a:off x="5507038" y="1052513"/>
            <a:ext cx="11779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加入棋型</a:t>
            </a:r>
          </a:p>
        </p:txBody>
      </p:sp>
      <p:sp>
        <p:nvSpPr>
          <p:cNvPr id="22" name="文本框 21">
            <a:extLst>
              <a:ext uri="{FF2B5EF4-FFF2-40B4-BE49-F238E27FC236}">
                <a16:creationId xmlns:a16="http://schemas.microsoft.com/office/drawing/2014/main" id="{2C2FD7E0-57FD-7A4F-BD54-6850DB78BF0E}"/>
              </a:ext>
            </a:extLst>
          </p:cNvPr>
          <p:cNvSpPr txBox="1"/>
          <p:nvPr/>
        </p:nvSpPr>
        <p:spPr>
          <a:xfrm>
            <a:off x="6096000" y="1131410"/>
            <a:ext cx="3466171" cy="2653034"/>
          </a:xfrm>
          <a:prstGeom prst="rect">
            <a:avLst/>
          </a:prstGeom>
          <a:noFill/>
        </p:spPr>
        <p:txBody>
          <a:bodyPr wrap="square" rtlCol="0" anchor="ctr">
            <a:spAutoFit/>
          </a:bodyPr>
          <a:lstStyle/>
          <a:p>
            <a:pPr>
              <a:lnSpc>
                <a:spcPct val="120000"/>
              </a:lnSpc>
            </a:pP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	</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类比象棋中的跳马位 ，当棋子互为“日”字时，对方不好进攻，构成一种比较稳定的棋局。</a:t>
            </a:r>
          </a:p>
        </p:txBody>
      </p:sp>
      <p:pic>
        <p:nvPicPr>
          <p:cNvPr id="2" name="图片 1">
            <a:extLst>
              <a:ext uri="{FF2B5EF4-FFF2-40B4-BE49-F238E27FC236}">
                <a16:creationId xmlns:a16="http://schemas.microsoft.com/office/drawing/2014/main" id="{97FA868F-BB48-A647-9FC5-876BB8A8C5DA}"/>
              </a:ext>
            </a:extLst>
          </p:cNvPr>
          <p:cNvPicPr>
            <a:picLocks noChangeAspect="1"/>
          </p:cNvPicPr>
          <p:nvPr/>
        </p:nvPicPr>
        <p:blipFill>
          <a:blip r:embed="rId3"/>
          <a:stretch>
            <a:fillRect/>
          </a:stretch>
        </p:blipFill>
        <p:spPr>
          <a:xfrm>
            <a:off x="4933485" y="4584226"/>
            <a:ext cx="5791200" cy="2120900"/>
          </a:xfrm>
          <a:prstGeom prst="rect">
            <a:avLst/>
          </a:prstGeom>
        </p:spPr>
      </p:pic>
      <p:pic>
        <p:nvPicPr>
          <p:cNvPr id="5" name="图片 4">
            <a:extLst>
              <a:ext uri="{FF2B5EF4-FFF2-40B4-BE49-F238E27FC236}">
                <a16:creationId xmlns:a16="http://schemas.microsoft.com/office/drawing/2014/main" id="{9BE3FEC2-0231-B643-8093-3E0918EEC441}"/>
              </a:ext>
            </a:extLst>
          </p:cNvPr>
          <p:cNvPicPr>
            <a:picLocks noChangeAspect="1"/>
          </p:cNvPicPr>
          <p:nvPr/>
        </p:nvPicPr>
        <p:blipFill>
          <a:blip r:embed="rId4"/>
          <a:stretch>
            <a:fillRect/>
          </a:stretch>
        </p:blipFill>
        <p:spPr>
          <a:xfrm>
            <a:off x="1023620" y="1355225"/>
            <a:ext cx="3035300" cy="3035300"/>
          </a:xfrm>
          <a:prstGeom prst="rect">
            <a:avLst/>
          </a:prstGeom>
        </p:spPr>
      </p:pic>
    </p:spTree>
    <p:extLst>
      <p:ext uri="{BB962C8B-B14F-4D97-AF65-F5344CB8AC3E}">
        <p14:creationId xmlns:p14="http://schemas.microsoft.com/office/powerpoint/2010/main" val="73764191"/>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1000" fill="hold"/>
                                        <p:tgtEl>
                                          <p:spTgt spid="5"/>
                                        </p:tgtEl>
                                        <p:attrNameLst>
                                          <p:attrName>ppt_w</p:attrName>
                                        </p:attrNameLst>
                                      </p:cBhvr>
                                      <p:tavLst>
                                        <p:tav tm="0">
                                          <p:val>
                                            <p:strVal val="#ppt_w*0.70"/>
                                          </p:val>
                                        </p:tav>
                                        <p:tav tm="100000">
                                          <p:val>
                                            <p:strVal val="#ppt_w"/>
                                          </p:val>
                                        </p:tav>
                                      </p:tavLst>
                                    </p:anim>
                                    <p:anim calcmode="lin" valueType="num">
                                      <p:cBhvr>
                                        <p:cTn id="12" dur="1000" fill="hold"/>
                                        <p:tgtEl>
                                          <p:spTgt spid="5"/>
                                        </p:tgtEl>
                                        <p:attrNameLst>
                                          <p:attrName>ppt_h</p:attrName>
                                        </p:attrNameLst>
                                      </p:cBhvr>
                                      <p:tavLst>
                                        <p:tav tm="0">
                                          <p:val>
                                            <p:strVal val="#ppt_h"/>
                                          </p:val>
                                        </p:tav>
                                        <p:tav tm="100000">
                                          <p:val>
                                            <p:strVal val="#ppt_h"/>
                                          </p:val>
                                        </p:tav>
                                      </p:tavLst>
                                    </p:anim>
                                    <p:animEffect transition="in" filter="fade">
                                      <p:cBhvr>
                                        <p:cTn id="13" dur="10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1000"/>
                                        <p:tgtEl>
                                          <p:spTgt spid="22"/>
                                        </p:tgtEl>
                                      </p:cBhvr>
                                    </p:animEffect>
                                    <p:anim calcmode="lin" valueType="num">
                                      <p:cBhvr>
                                        <p:cTn id="19" dur="1000" fill="hold"/>
                                        <p:tgtEl>
                                          <p:spTgt spid="22"/>
                                        </p:tgtEl>
                                        <p:attrNameLst>
                                          <p:attrName>ppt_x</p:attrName>
                                        </p:attrNameLst>
                                      </p:cBhvr>
                                      <p:tavLst>
                                        <p:tav tm="0">
                                          <p:val>
                                            <p:strVal val="#ppt_x"/>
                                          </p:val>
                                        </p:tav>
                                        <p:tav tm="100000">
                                          <p:val>
                                            <p:strVal val="#ppt_x"/>
                                          </p:val>
                                        </p:tav>
                                      </p:tavLst>
                                    </p:anim>
                                    <p:anim calcmode="lin" valueType="num">
                                      <p:cBhvr>
                                        <p:cTn id="20"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37" presetClass="entr" presetSubtype="0"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000"/>
                                        <p:tgtEl>
                                          <p:spTgt spid="2"/>
                                        </p:tgtEl>
                                      </p:cBhvr>
                                    </p:animEffect>
                                    <p:anim calcmode="lin" valueType="num">
                                      <p:cBhvr>
                                        <p:cTn id="26" dur="1000" fill="hold"/>
                                        <p:tgtEl>
                                          <p:spTgt spid="2"/>
                                        </p:tgtEl>
                                        <p:attrNameLst>
                                          <p:attrName>ppt_x</p:attrName>
                                        </p:attrNameLst>
                                      </p:cBhvr>
                                      <p:tavLst>
                                        <p:tav tm="0">
                                          <p:val>
                                            <p:strVal val="#ppt_x"/>
                                          </p:val>
                                        </p:tav>
                                        <p:tav tm="100000">
                                          <p:val>
                                            <p:strVal val="#ppt_x"/>
                                          </p:val>
                                        </p:tav>
                                      </p:tavLst>
                                    </p:anim>
                                    <p:anim calcmode="lin" valueType="num">
                                      <p:cBhvr>
                                        <p:cTn id="27" dur="900" decel="100000" fill="hold"/>
                                        <p:tgtEl>
                                          <p:spTgt spid="2"/>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bwMode="auto">
          <a:xfrm>
            <a:off x="5507038" y="1052513"/>
            <a:ext cx="11779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加入棋型</a:t>
            </a:r>
          </a:p>
        </p:txBody>
      </p:sp>
      <p:sp>
        <p:nvSpPr>
          <p:cNvPr id="22" name="文本框 21">
            <a:extLst>
              <a:ext uri="{FF2B5EF4-FFF2-40B4-BE49-F238E27FC236}">
                <a16:creationId xmlns:a16="http://schemas.microsoft.com/office/drawing/2014/main" id="{2C2FD7E0-57FD-7A4F-BD54-6850DB78BF0E}"/>
              </a:ext>
            </a:extLst>
          </p:cNvPr>
          <p:cNvSpPr txBox="1"/>
          <p:nvPr/>
        </p:nvSpPr>
        <p:spPr>
          <a:xfrm>
            <a:off x="6781800" y="1895577"/>
            <a:ext cx="3466171" cy="1101840"/>
          </a:xfrm>
          <a:prstGeom prst="rect">
            <a:avLst/>
          </a:prstGeom>
          <a:noFill/>
        </p:spPr>
        <p:txBody>
          <a:bodyPr wrap="square" rtlCol="0" anchor="ctr">
            <a:spAutoFit/>
          </a:bodyPr>
          <a:lstStyle/>
          <a:p>
            <a:pPr>
              <a:lnSpc>
                <a:spcPct val="120000"/>
              </a:lnSpc>
            </a:pP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	</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就像刚刚的日字，将</a:t>
            </a: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2</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a:t>
            </a: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3</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扩大为</a:t>
            </a: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2</a:t>
            </a: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a:t>
            </a:r>
            <a:r>
              <a:rPr kumimoji="1" lang="en-US" altLang="zh-CN" sz="2800" dirty="0">
                <a:solidFill>
                  <a:schemeClr val="tx1">
                    <a:lumMod val="75000"/>
                    <a:lumOff val="25000"/>
                  </a:schemeClr>
                </a:solidFill>
                <a:latin typeface="Kaiti SC" panose="02010600040101010101" pitchFamily="2" charset="-122"/>
                <a:ea typeface="Kaiti SC" panose="02010600040101010101" pitchFamily="2" charset="-122"/>
              </a:rPr>
              <a:t>4</a:t>
            </a:r>
            <a:endPar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endParaRPr>
          </a:p>
        </p:txBody>
      </p:sp>
      <p:pic>
        <p:nvPicPr>
          <p:cNvPr id="7" name="图片 6">
            <a:extLst>
              <a:ext uri="{FF2B5EF4-FFF2-40B4-BE49-F238E27FC236}">
                <a16:creationId xmlns:a16="http://schemas.microsoft.com/office/drawing/2014/main" id="{4D3D485E-3E4C-9D46-830C-3344AC798918}"/>
              </a:ext>
            </a:extLst>
          </p:cNvPr>
          <p:cNvPicPr>
            <a:picLocks noChangeAspect="1"/>
          </p:cNvPicPr>
          <p:nvPr/>
        </p:nvPicPr>
        <p:blipFill>
          <a:blip r:embed="rId3"/>
          <a:stretch>
            <a:fillRect/>
          </a:stretch>
        </p:blipFill>
        <p:spPr>
          <a:xfrm>
            <a:off x="5379720" y="4079710"/>
            <a:ext cx="5753100" cy="2082800"/>
          </a:xfrm>
          <a:prstGeom prst="rect">
            <a:avLst/>
          </a:prstGeom>
        </p:spPr>
      </p:pic>
      <p:pic>
        <p:nvPicPr>
          <p:cNvPr id="8" name="图片 7">
            <a:extLst>
              <a:ext uri="{FF2B5EF4-FFF2-40B4-BE49-F238E27FC236}">
                <a16:creationId xmlns:a16="http://schemas.microsoft.com/office/drawing/2014/main" id="{241F2B82-0020-6B40-9F4C-063EFE9CB1BF}"/>
              </a:ext>
            </a:extLst>
          </p:cNvPr>
          <p:cNvPicPr>
            <a:picLocks noChangeAspect="1"/>
          </p:cNvPicPr>
          <p:nvPr/>
        </p:nvPicPr>
        <p:blipFill>
          <a:blip r:embed="rId4"/>
          <a:stretch>
            <a:fillRect/>
          </a:stretch>
        </p:blipFill>
        <p:spPr>
          <a:xfrm>
            <a:off x="2061210" y="1615910"/>
            <a:ext cx="1257300" cy="2463800"/>
          </a:xfrm>
          <a:prstGeom prst="rect">
            <a:avLst/>
          </a:prstGeom>
        </p:spPr>
      </p:pic>
    </p:spTree>
    <p:extLst>
      <p:ext uri="{BB962C8B-B14F-4D97-AF65-F5344CB8AC3E}">
        <p14:creationId xmlns:p14="http://schemas.microsoft.com/office/powerpoint/2010/main" val="2242836743"/>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1000" fill="hold"/>
                                        <p:tgtEl>
                                          <p:spTgt spid="8"/>
                                        </p:tgtEl>
                                        <p:attrNameLst>
                                          <p:attrName>ppt_w</p:attrName>
                                        </p:attrNameLst>
                                      </p:cBhvr>
                                      <p:tavLst>
                                        <p:tav tm="0">
                                          <p:val>
                                            <p:strVal val="#ppt_w*0.70"/>
                                          </p:val>
                                        </p:tav>
                                        <p:tav tm="100000">
                                          <p:val>
                                            <p:strVal val="#ppt_w"/>
                                          </p:val>
                                        </p:tav>
                                      </p:tavLst>
                                    </p:anim>
                                    <p:anim calcmode="lin" valueType="num">
                                      <p:cBhvr>
                                        <p:cTn id="12" dur="1000" fill="hold"/>
                                        <p:tgtEl>
                                          <p:spTgt spid="8"/>
                                        </p:tgtEl>
                                        <p:attrNameLst>
                                          <p:attrName>ppt_h</p:attrName>
                                        </p:attrNameLst>
                                      </p:cBhvr>
                                      <p:tavLst>
                                        <p:tav tm="0">
                                          <p:val>
                                            <p:strVal val="#ppt_h"/>
                                          </p:val>
                                        </p:tav>
                                        <p:tav tm="100000">
                                          <p:val>
                                            <p:strVal val="#ppt_h"/>
                                          </p:val>
                                        </p:tav>
                                      </p:tavLst>
                                    </p:anim>
                                    <p:animEffect transition="in" filter="fade">
                                      <p:cBhvr>
                                        <p:cTn id="13" dur="10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1000"/>
                                        <p:tgtEl>
                                          <p:spTgt spid="22"/>
                                        </p:tgtEl>
                                      </p:cBhvr>
                                    </p:animEffect>
                                    <p:anim calcmode="lin" valueType="num">
                                      <p:cBhvr>
                                        <p:cTn id="19" dur="1000" fill="hold"/>
                                        <p:tgtEl>
                                          <p:spTgt spid="22"/>
                                        </p:tgtEl>
                                        <p:attrNameLst>
                                          <p:attrName>ppt_x</p:attrName>
                                        </p:attrNameLst>
                                      </p:cBhvr>
                                      <p:tavLst>
                                        <p:tav tm="0">
                                          <p:val>
                                            <p:strVal val="#ppt_x"/>
                                          </p:val>
                                        </p:tav>
                                        <p:tav tm="100000">
                                          <p:val>
                                            <p:strVal val="#ppt_x"/>
                                          </p:val>
                                        </p:tav>
                                      </p:tavLst>
                                    </p:anim>
                                    <p:anim calcmode="lin" valueType="num">
                                      <p:cBhvr>
                                        <p:cTn id="20"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37"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900" decel="100000" fill="hold"/>
                                        <p:tgtEl>
                                          <p:spTgt spid="7"/>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bwMode="auto">
          <a:xfrm>
            <a:off x="5507038" y="1052513"/>
            <a:ext cx="1177925"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 name="标题 4"/>
          <p:cNvSpPr txBox="1"/>
          <p:nvPr userDrawn="1"/>
        </p:nvSpPr>
        <p:spPr>
          <a:xfrm>
            <a:off x="1158408" y="152874"/>
            <a:ext cx="5225625" cy="542617"/>
          </a:xfrm>
          <a:prstGeom prst="rect">
            <a:avLst/>
          </a:prstGeom>
        </p:spPr>
        <p:txBody>
          <a:bodyPr vert="horz" lIns="91440" tIns="45721" rIns="91440" bIns="45721" rtlCol="0">
            <a:noAutofit/>
          </a:bodyPr>
          <a:lstStyle>
            <a:lvl1pPr algn="l" defTabSz="914400" rtl="0" eaLnBrk="1" latinLnBrk="0" hangingPunct="1">
              <a:lnSpc>
                <a:spcPct val="90000"/>
              </a:lnSpc>
              <a:spcBef>
                <a:spcPct val="0"/>
              </a:spcBef>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stStyle>
          <a:p>
            <a:pPr>
              <a:spcBef>
                <a:spcPct val="20000"/>
              </a:spcBef>
              <a:buFont typeface="Arial" panose="020B0604020202020204" pitchFamily="34" charset="0"/>
              <a:buNone/>
            </a:pPr>
            <a:r>
              <a:rPr lang="zh-CN" altLang="en-US" sz="2800" dirty="0"/>
              <a:t>加入棋型</a:t>
            </a:r>
          </a:p>
        </p:txBody>
      </p:sp>
      <p:sp>
        <p:nvSpPr>
          <p:cNvPr id="22" name="文本框 21">
            <a:extLst>
              <a:ext uri="{FF2B5EF4-FFF2-40B4-BE49-F238E27FC236}">
                <a16:creationId xmlns:a16="http://schemas.microsoft.com/office/drawing/2014/main" id="{2C2FD7E0-57FD-7A4F-BD54-6850DB78BF0E}"/>
              </a:ext>
            </a:extLst>
          </p:cNvPr>
          <p:cNvSpPr txBox="1"/>
          <p:nvPr/>
        </p:nvSpPr>
        <p:spPr>
          <a:xfrm>
            <a:off x="5275580" y="1146573"/>
            <a:ext cx="5354320" cy="2653034"/>
          </a:xfrm>
          <a:prstGeom prst="rect">
            <a:avLst/>
          </a:prstGeom>
          <a:noFill/>
        </p:spPr>
        <p:txBody>
          <a:bodyPr wrap="square" rtlCol="0" anchor="ctr">
            <a:spAutoFit/>
          </a:bodyPr>
          <a:lstStyle/>
          <a:p>
            <a:pPr>
              <a:lnSpc>
                <a:spcPct val="120000"/>
              </a:lnSpc>
            </a:pPr>
            <a:r>
              <a:rPr kumimoji="1" lang="zh-CN" altLang="en-US" sz="2800" dirty="0">
                <a:solidFill>
                  <a:schemeClr val="tx1">
                    <a:lumMod val="75000"/>
                    <a:lumOff val="25000"/>
                  </a:schemeClr>
                </a:solidFill>
                <a:latin typeface="Kaiti SC" panose="02010600040101010101" pitchFamily="2" charset="-122"/>
                <a:ea typeface="Kaiti SC" panose="02010600040101010101" pitchFamily="2" charset="-122"/>
              </a:rPr>
              <a:t>        让每个敌方棋子的四个角若存在我方棋子，在死局或在四步之内没有吃子局面出现时进行防守。不能让四个角同时存在，只存在一个就行。</a:t>
            </a:r>
          </a:p>
        </p:txBody>
      </p:sp>
      <p:pic>
        <p:nvPicPr>
          <p:cNvPr id="10" name="图片 9">
            <a:extLst>
              <a:ext uri="{FF2B5EF4-FFF2-40B4-BE49-F238E27FC236}">
                <a16:creationId xmlns:a16="http://schemas.microsoft.com/office/drawing/2014/main" id="{9B57C74B-CDFA-9540-945E-2F65EACECC64}"/>
              </a:ext>
            </a:extLst>
          </p:cNvPr>
          <p:cNvPicPr>
            <a:picLocks noChangeAspect="1"/>
          </p:cNvPicPr>
          <p:nvPr/>
        </p:nvPicPr>
        <p:blipFill>
          <a:blip r:embed="rId3"/>
          <a:stretch>
            <a:fillRect/>
          </a:stretch>
        </p:blipFill>
        <p:spPr>
          <a:xfrm>
            <a:off x="5104130" y="4250690"/>
            <a:ext cx="4749800" cy="2311400"/>
          </a:xfrm>
          <a:prstGeom prst="rect">
            <a:avLst/>
          </a:prstGeom>
        </p:spPr>
      </p:pic>
      <p:pic>
        <p:nvPicPr>
          <p:cNvPr id="11" name="图片 10">
            <a:extLst>
              <a:ext uri="{FF2B5EF4-FFF2-40B4-BE49-F238E27FC236}">
                <a16:creationId xmlns:a16="http://schemas.microsoft.com/office/drawing/2014/main" id="{DB915D4B-14AB-4940-9C90-752613672E2A}"/>
              </a:ext>
            </a:extLst>
          </p:cNvPr>
          <p:cNvPicPr>
            <a:picLocks noChangeAspect="1"/>
          </p:cNvPicPr>
          <p:nvPr/>
        </p:nvPicPr>
        <p:blipFill>
          <a:blip r:embed="rId4"/>
          <a:stretch>
            <a:fillRect/>
          </a:stretch>
        </p:blipFill>
        <p:spPr>
          <a:xfrm>
            <a:off x="1667669" y="1215790"/>
            <a:ext cx="1270000" cy="1257300"/>
          </a:xfrm>
          <a:prstGeom prst="rect">
            <a:avLst/>
          </a:prstGeom>
        </p:spPr>
      </p:pic>
      <p:pic>
        <p:nvPicPr>
          <p:cNvPr id="12" name="图片 11">
            <a:extLst>
              <a:ext uri="{FF2B5EF4-FFF2-40B4-BE49-F238E27FC236}">
                <a16:creationId xmlns:a16="http://schemas.microsoft.com/office/drawing/2014/main" id="{DE4CD8F0-0D39-4F48-913E-E51151EA7450}"/>
              </a:ext>
            </a:extLst>
          </p:cNvPr>
          <p:cNvPicPr>
            <a:picLocks noChangeAspect="1"/>
          </p:cNvPicPr>
          <p:nvPr/>
        </p:nvPicPr>
        <p:blipFill>
          <a:blip r:embed="rId5"/>
          <a:stretch>
            <a:fillRect/>
          </a:stretch>
        </p:blipFill>
        <p:spPr>
          <a:xfrm>
            <a:off x="1667669" y="3172061"/>
            <a:ext cx="1244600" cy="1270000"/>
          </a:xfrm>
          <a:prstGeom prst="rect">
            <a:avLst/>
          </a:prstGeom>
        </p:spPr>
      </p:pic>
    </p:spTree>
    <p:extLst>
      <p:ext uri="{BB962C8B-B14F-4D97-AF65-F5344CB8AC3E}">
        <p14:creationId xmlns:p14="http://schemas.microsoft.com/office/powerpoint/2010/main" val="170202678"/>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80"/>
                                  </p:iterate>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7" presetClass="entr" presetSubtype="1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strVal val="#ppt_h"/>
                                          </p:val>
                                        </p:tav>
                                        <p:tav tm="100000">
                                          <p:val>
                                            <p:strVal val="#ppt_h"/>
                                          </p:val>
                                        </p:tav>
                                      </p:tavLst>
                                    </p:anim>
                                  </p:childTnLst>
                                </p:cTn>
                              </p:par>
                              <p:par>
                                <p:cTn id="13" presetID="17" presetClass="entr" presetSubtype="1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500" fill="hold"/>
                                        <p:tgtEl>
                                          <p:spTgt spid="12"/>
                                        </p:tgtEl>
                                        <p:attrNameLst>
                                          <p:attrName>ppt_w</p:attrName>
                                        </p:attrNameLst>
                                      </p:cBhvr>
                                      <p:tavLst>
                                        <p:tav tm="0">
                                          <p:val>
                                            <p:fltVal val="0"/>
                                          </p:val>
                                        </p:tav>
                                        <p:tav tm="100000">
                                          <p:val>
                                            <p:strVal val="#ppt_w"/>
                                          </p:val>
                                        </p:tav>
                                      </p:tavLst>
                                    </p:anim>
                                    <p:anim calcmode="lin" valueType="num">
                                      <p:cBhvr>
                                        <p:cTn id="16" dur="500" fill="hold"/>
                                        <p:tgtEl>
                                          <p:spTgt spid="12"/>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1000"/>
                                        <p:tgtEl>
                                          <p:spTgt spid="22"/>
                                        </p:tgtEl>
                                      </p:cBhvr>
                                    </p:animEffect>
                                    <p:anim calcmode="lin" valueType="num">
                                      <p:cBhvr>
                                        <p:cTn id="22" dur="1000" fill="hold"/>
                                        <p:tgtEl>
                                          <p:spTgt spid="22"/>
                                        </p:tgtEl>
                                        <p:attrNameLst>
                                          <p:attrName>ppt_x</p:attrName>
                                        </p:attrNameLst>
                                      </p:cBhvr>
                                      <p:tavLst>
                                        <p:tav tm="0">
                                          <p:val>
                                            <p:strVal val="#ppt_x"/>
                                          </p:val>
                                        </p:tav>
                                        <p:tav tm="100000">
                                          <p:val>
                                            <p:strVal val="#ppt_x"/>
                                          </p:val>
                                        </p:tav>
                                      </p:tavLst>
                                    </p:anim>
                                    <p:anim calcmode="lin" valueType="num">
                                      <p:cBhvr>
                                        <p:cTn id="23"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37"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900" decel="100000" fill="hold"/>
                                        <p:tgtEl>
                                          <p:spTgt spid="10"/>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2"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4.0.0"/>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4.0.0"/>
</p:tagLst>
</file>

<file path=ppt/tags/tag15.xml><?xml version="1.0" encoding="utf-8"?>
<p:tagLst xmlns:a="http://schemas.openxmlformats.org/drawingml/2006/main" xmlns:r="http://schemas.openxmlformats.org/officeDocument/2006/relationships" xmlns:p="http://schemas.openxmlformats.org/presentationml/2006/main">
  <p:tag name="PA" val="v4.0.0"/>
</p:tagLst>
</file>

<file path=ppt/tags/tag16.xml><?xml version="1.0" encoding="utf-8"?>
<p:tagLst xmlns:a="http://schemas.openxmlformats.org/drawingml/2006/main" xmlns:r="http://schemas.openxmlformats.org/officeDocument/2006/relationships" xmlns:p="http://schemas.openxmlformats.org/presentationml/2006/main">
  <p:tag name="PA" val="v4.0.0"/>
</p:tagLst>
</file>

<file path=ppt/tags/tag17.xml><?xml version="1.0" encoding="utf-8"?>
<p:tagLst xmlns:a="http://schemas.openxmlformats.org/drawingml/2006/main" xmlns:r="http://schemas.openxmlformats.org/officeDocument/2006/relationships" xmlns:p="http://schemas.openxmlformats.org/presentationml/2006/main">
  <p:tag name="PA" val="v4.0.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夏雨家 https://xnwe.taobao.com/">
  <a:themeElements>
    <a:clrScheme name="MC-欧美风主题色">
      <a:dk1>
        <a:srgbClr val="000000"/>
      </a:dk1>
      <a:lt1>
        <a:srgbClr val="FFFFFF"/>
      </a:lt1>
      <a:dk2>
        <a:srgbClr val="44546A"/>
      </a:dk2>
      <a:lt2>
        <a:srgbClr val="E7E6E6"/>
      </a:lt2>
      <a:accent1>
        <a:srgbClr val="268F9C"/>
      </a:accent1>
      <a:accent2>
        <a:srgbClr val="2A566E"/>
      </a:accent2>
      <a:accent3>
        <a:srgbClr val="D71D49"/>
      </a:accent3>
      <a:accent4>
        <a:srgbClr val="268F9C"/>
      </a:accent4>
      <a:accent5>
        <a:srgbClr val="2A566E"/>
      </a:accent5>
      <a:accent6>
        <a:srgbClr val="D71D49"/>
      </a:accent6>
      <a:hlink>
        <a:srgbClr val="0563C1"/>
      </a:hlink>
      <a:folHlink>
        <a:srgbClr val="954F72"/>
      </a:folHlink>
    </a:clrScheme>
    <a:fontScheme name="Arial+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nchor="ctr">
        <a:spAutoFit/>
      </a:bodyPr>
      <a:lstStyle>
        <a:defPPr>
          <a:lnSpc>
            <a:spcPct val="120000"/>
          </a:lnSpc>
          <a:defRPr dirty="0" smtClean="0">
            <a:solidFill>
              <a:schemeClr val="tx1">
                <a:lumMod val="75000"/>
                <a:lumOff val="25000"/>
              </a:schemeClr>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250</TotalTime>
  <Words>762</Words>
  <Application>Microsoft Macintosh PowerPoint</Application>
  <PresentationFormat>宽屏</PresentationFormat>
  <Paragraphs>142</Paragraphs>
  <Slides>22</Slides>
  <Notes>22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22</vt:i4>
      </vt:variant>
    </vt:vector>
  </HeadingPairs>
  <TitlesOfParts>
    <vt:vector size="29" baseType="lpstr">
      <vt:lpstr>Kaiti SC</vt:lpstr>
      <vt:lpstr>微软雅黑</vt:lpstr>
      <vt:lpstr>Arial</vt:lpstr>
      <vt:lpstr>Gill Sans</vt:lpstr>
      <vt:lpstr>Calibri</vt:lpstr>
      <vt:lpstr>等线</vt:lpstr>
      <vt:lpstr>夏雨家 https://xnwe.taobao.com/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演示文稿3</dc:title>
  <dc:creator>柚子设计</dc:creator>
  <cp:keywords>MC-PPT模板</cp:keywords>
  <cp:lastModifiedBy>Microsoft Office User</cp:lastModifiedBy>
  <cp:revision>37</cp:revision>
  <dcterms:created xsi:type="dcterms:W3CDTF">2018-11-08T00:18:38Z</dcterms:created>
  <dcterms:modified xsi:type="dcterms:W3CDTF">2018-12-31T19:07:28Z</dcterms:modified>
  <cp:category>模板</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2052-1.2.5.490</vt:lpwstr>
  </property>
</Properties>
</file>

<file path=docProps/thumbnail.jpeg>
</file>